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5"/>
  </p:notesMasterIdLst>
  <p:sldIdLst>
    <p:sldId id="300" r:id="rId2"/>
    <p:sldId id="262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3" r:id="rId24"/>
    <p:sldId id="322" r:id="rId25"/>
    <p:sldId id="324" r:id="rId26"/>
    <p:sldId id="325" r:id="rId27"/>
    <p:sldId id="326" r:id="rId28"/>
    <p:sldId id="327" r:id="rId29"/>
    <p:sldId id="328" r:id="rId30"/>
    <p:sldId id="329" r:id="rId31"/>
    <p:sldId id="330" r:id="rId32"/>
    <p:sldId id="331" r:id="rId33"/>
    <p:sldId id="332" r:id="rId34"/>
  </p:sldIdLst>
  <p:sldSz cx="12192000" cy="6858000"/>
  <p:notesSz cx="6858000" cy="9144000"/>
  <p:custDataLst>
    <p:tags r:id="rId3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2060"/>
    <a:srgbClr val="E51E23"/>
    <a:srgbClr val="BFCF31"/>
    <a:srgbClr val="FFC100"/>
    <a:srgbClr val="32B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31" autoAdjust="0"/>
    <p:restoredTop sz="93955" autoAdjust="0"/>
  </p:normalViewPr>
  <p:slideViewPr>
    <p:cSldViewPr snapToGrid="0">
      <p:cViewPr>
        <p:scale>
          <a:sx n="54" d="100"/>
          <a:sy n="54" d="100"/>
        </p:scale>
        <p:origin x="-16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95A91-E197-4E49-ABB2-39682CAD8CD7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89FCB-841D-4C72-9257-496A49D9A4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8427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89FCB-841D-4C72-9257-496A49D9A44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07969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89FCB-841D-4C72-9257-496A49D9A444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6853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89FCB-841D-4C72-9257-496A49D9A444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6853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89FCB-841D-4C72-9257-496A49D9A444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6853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89FCB-841D-4C72-9257-496A49D9A444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6853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89FCB-841D-4C72-9257-496A49D9A444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6853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89FCB-841D-4C72-9257-496A49D9A444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71470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89FCB-841D-4C72-9257-496A49D9A444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27104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89FCB-841D-4C72-9257-496A49D9A444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16539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89FCB-841D-4C72-9257-496A49D9A444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01224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89FCB-841D-4C72-9257-496A49D9A444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2060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89FCB-841D-4C72-9257-496A49D9A44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6853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89FCB-841D-4C72-9257-496A49D9A444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90833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89FCB-841D-4C72-9257-496A49D9A444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62601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89FCB-841D-4C72-9257-496A49D9A444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52859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89FCB-841D-4C72-9257-496A49D9A444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76000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89FCB-841D-4C72-9257-496A49D9A444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55068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89FCB-841D-4C72-9257-496A49D9A444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53193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89FCB-841D-4C72-9257-496A49D9A444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157547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89FCB-841D-4C72-9257-496A49D9A444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26175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89FCB-841D-4C72-9257-496A49D9A444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74339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89FCB-841D-4C72-9257-496A49D9A444}" type="slidenum">
              <a:rPr lang="zh-CN" altLang="en-US" smtClean="0"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091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89FCB-841D-4C72-9257-496A49D9A44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6853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89FCB-841D-4C72-9257-496A49D9A444}" type="slidenum">
              <a:rPr lang="zh-CN" altLang="en-US" smtClean="0"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919900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89FCB-841D-4C72-9257-496A49D9A444}" type="slidenum">
              <a:rPr lang="zh-CN" altLang="en-US" smtClean="0"/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780201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89FCB-841D-4C72-9257-496A49D9A444}" type="slidenum">
              <a:rPr lang="zh-CN" altLang="en-US" smtClean="0"/>
              <a:t>32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7226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89FCB-841D-4C72-9257-496A49D9A444}" type="slidenum">
              <a:rPr lang="zh-CN" altLang="en-US" smtClean="0"/>
              <a:t>33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8281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89FCB-841D-4C72-9257-496A49D9A44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685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89FCB-841D-4C72-9257-496A49D9A44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685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89FCB-841D-4C72-9257-496A49D9A44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685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89FCB-841D-4C72-9257-496A49D9A444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6853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89FCB-841D-4C72-9257-496A49D9A444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685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89FCB-841D-4C72-9257-496A49D9A444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685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AF42-7610-4093-A0E9-29740E5796F4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0B23-1E63-40DD-8E78-3F881B656E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6812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flip dir="r"/>
      </p:transition>
    </mc:Choice>
    <mc:Fallback xmlns="">
      <p:transition spd="slow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AF42-7610-4093-A0E9-29740E5796F4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0B23-1E63-40DD-8E78-3F881B656E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78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flip dir="r"/>
      </p:transition>
    </mc:Choice>
    <mc:Fallback xmlns="">
      <p:transition spd="slow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AF42-7610-4093-A0E9-29740E5796F4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0B23-1E63-40DD-8E78-3F881B656E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671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flip dir="r"/>
      </p:transition>
    </mc:Choice>
    <mc:Fallback xmlns="">
      <p:transition spd="slow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AF42-7610-4093-A0E9-29740E5796F4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0B23-1E63-40DD-8E78-3F881B656E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385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flip dir="r"/>
      </p:transition>
    </mc:Choice>
    <mc:Fallback xmlns="">
      <p:transition spd="slow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AF42-7610-4093-A0E9-29740E5796F4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0B23-1E63-40DD-8E78-3F881B656E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3380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flip dir="r"/>
      </p:transition>
    </mc:Choice>
    <mc:Fallback xmlns="">
      <p:transition spd="slow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3086478" y="3554575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模板下载：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www.1ppt.com/moban/          </a:t>
            </a:r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行业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www.1ppt.com/hangye/ </a:t>
            </a:r>
          </a:p>
          <a:p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节日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www.1ppt.com/jieri/          PPT</a:t>
            </a:r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素材：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www.1ppt.com/sucai/</a:t>
            </a:r>
          </a:p>
          <a:p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背景图片：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www.1ppt.com/beijing/        PPT</a:t>
            </a:r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图表：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www.1ppt.com/tubiao/      </a:t>
            </a:r>
          </a:p>
          <a:p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精美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下载：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www.1ppt.com/xiazai/         PPT</a:t>
            </a:r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www.1ppt.com/powerpoint/      </a:t>
            </a:r>
          </a:p>
          <a:p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课件：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www.1ppt.com/kejian/             </a:t>
            </a:r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字体下载：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www.1ppt.com/ziti/</a:t>
            </a:r>
          </a:p>
          <a:p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工作总结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www.1ppt.com/xiazai/zongjie/ </a:t>
            </a:r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工作计划：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www.1ppt.com/xiazai/jihua/</a:t>
            </a:r>
          </a:p>
          <a:p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商务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www.1ppt.com/moban/shangwu/  </a:t>
            </a:r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个人简历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www.1ppt.com/xiazai/jianli/  </a:t>
            </a:r>
          </a:p>
          <a:p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毕业答辩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www.1ppt.com/xiazai/dabian/  </a:t>
            </a:r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工作汇报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www.1ppt.com/xiazai/huibao/    </a:t>
            </a:r>
          </a:p>
          <a:p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 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AF42-7610-4093-A0E9-29740E5796F4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0B23-1E63-40DD-8E78-3F881B656E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5582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flip dir="r"/>
      </p:transition>
    </mc:Choice>
    <mc:Fallback xmlns="">
      <p:transition spd="slow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AF42-7610-4093-A0E9-29740E5796F4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0B23-1E63-40DD-8E78-3F881B656E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3078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flip dir="r"/>
      </p:transition>
    </mc:Choice>
    <mc:Fallback xmlns="">
      <p:transition spd="slow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AF42-7610-4093-A0E9-29740E5796F4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0B23-1E63-40DD-8E78-3F881B656E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3259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flip dir="r"/>
      </p:transition>
    </mc:Choice>
    <mc:Fallback xmlns="">
      <p:transition spd="slow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AF42-7610-4093-A0E9-29740E5796F4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0B23-1E63-40DD-8E78-3F881B656E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7162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flip dir="r"/>
      </p:transition>
    </mc:Choice>
    <mc:Fallback xmlns="">
      <p:transition spd="slow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AF42-7610-4093-A0E9-29740E5796F4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0B23-1E63-40DD-8E78-3F881B656E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497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flip dir="r"/>
      </p:transition>
    </mc:Choice>
    <mc:Fallback xmlns="">
      <p:transition spd="slow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AF42-7610-4093-A0E9-29740E5796F4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0B23-1E63-40DD-8E78-3F881B656E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885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flip dir="r"/>
      </p:transition>
    </mc:Choice>
    <mc:Fallback xmlns="">
      <p:transition spd="slow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4AF42-7610-4093-A0E9-29740E5796F4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70B23-1E63-40DD-8E78-3F881B656E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981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 advTm="3000">
        <p14:flip dir="r"/>
      </p:transition>
    </mc:Choice>
    <mc:Fallback xmlns="">
      <p:transition spd="slow" advTm="3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44"/>
          <p:cNvGrpSpPr>
            <a:grpSpLocks/>
          </p:cNvGrpSpPr>
          <p:nvPr/>
        </p:nvGrpSpPr>
        <p:grpSpPr bwMode="auto">
          <a:xfrm>
            <a:off x="2082935" y="866775"/>
            <a:ext cx="1450840" cy="994235"/>
            <a:chOff x="2980319" y="1622787"/>
            <a:chExt cx="1260484" cy="786963"/>
          </a:xfrm>
          <a:solidFill>
            <a:schemeClr val="bg1">
              <a:alpha val="40000"/>
            </a:schemeClr>
          </a:solidFill>
        </p:grpSpPr>
        <p:sp>
          <p:nvSpPr>
            <p:cNvPr id="5" name="等腰三角形 4"/>
            <p:cNvSpPr/>
            <p:nvPr/>
          </p:nvSpPr>
          <p:spPr>
            <a:xfrm rot="2700000">
              <a:off x="3440781" y="1657629"/>
              <a:ext cx="296697" cy="22701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6" name="等腰三角形 5"/>
            <p:cNvSpPr/>
            <p:nvPr/>
          </p:nvSpPr>
          <p:spPr>
            <a:xfrm rot="13500000">
              <a:off x="3430438" y="2223276"/>
              <a:ext cx="211021" cy="16192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7" name="等腰三角形 6"/>
            <p:cNvSpPr/>
            <p:nvPr/>
          </p:nvSpPr>
          <p:spPr>
            <a:xfrm rot="3783418">
              <a:off x="3778983" y="1840040"/>
              <a:ext cx="521998" cy="40164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8" name="等腰三角形 7"/>
            <p:cNvSpPr/>
            <p:nvPr/>
          </p:nvSpPr>
          <p:spPr>
            <a:xfrm rot="13500000">
              <a:off x="2920140" y="1843214"/>
              <a:ext cx="521998" cy="4016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" name="组合 49"/>
          <p:cNvGrpSpPr>
            <a:grpSpLocks/>
          </p:cNvGrpSpPr>
          <p:nvPr/>
        </p:nvGrpSpPr>
        <p:grpSpPr bwMode="auto">
          <a:xfrm>
            <a:off x="8617542" y="4761567"/>
            <a:ext cx="1583733" cy="962957"/>
            <a:chOff x="2980319" y="1622787"/>
            <a:chExt cx="1260484" cy="786963"/>
          </a:xfrm>
          <a:solidFill>
            <a:schemeClr val="bg1">
              <a:alpha val="40000"/>
            </a:schemeClr>
          </a:solidFill>
        </p:grpSpPr>
        <p:sp>
          <p:nvSpPr>
            <p:cNvPr id="10" name="等腰三角形 9"/>
            <p:cNvSpPr/>
            <p:nvPr/>
          </p:nvSpPr>
          <p:spPr>
            <a:xfrm rot="2700000">
              <a:off x="3440481" y="1657929"/>
              <a:ext cx="297297" cy="22701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1" name="等腰三角形 10"/>
            <p:cNvSpPr/>
            <p:nvPr/>
          </p:nvSpPr>
          <p:spPr>
            <a:xfrm rot="13500000">
              <a:off x="3430224" y="2223064"/>
              <a:ext cx="211446" cy="16192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2" name="等腰三角形 11"/>
            <p:cNvSpPr/>
            <p:nvPr/>
          </p:nvSpPr>
          <p:spPr>
            <a:xfrm rot="3783418">
              <a:off x="3778456" y="1840885"/>
              <a:ext cx="523053" cy="40164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3" name="等腰三角形 12"/>
            <p:cNvSpPr/>
            <p:nvPr/>
          </p:nvSpPr>
          <p:spPr>
            <a:xfrm rot="13500000">
              <a:off x="2920408" y="1843270"/>
              <a:ext cx="521463" cy="4016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8" name="等腰三角形 17"/>
          <p:cNvSpPr/>
          <p:nvPr/>
        </p:nvSpPr>
        <p:spPr>
          <a:xfrm flipV="1">
            <a:off x="2731203" y="2072572"/>
            <a:ext cx="6729594" cy="3790271"/>
          </a:xfrm>
          <a:prstGeom prst="triangl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" name="文本框 31"/>
          <p:cNvSpPr txBox="1">
            <a:spLocks noChangeArrowheads="1"/>
          </p:cNvSpPr>
          <p:nvPr/>
        </p:nvSpPr>
        <p:spPr bwMode="auto">
          <a:xfrm>
            <a:off x="3962400" y="2737347"/>
            <a:ext cx="40957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108</a:t>
            </a:r>
            <a:r>
              <a:rPr lang="zh-TW" altLang="en-US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學年度日間部</a:t>
            </a:r>
            <a:endParaRPr lang="zh-CN" altLang="en-US" sz="4000" b="1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文本框 31"/>
          <p:cNvSpPr txBox="1">
            <a:spLocks noChangeArrowheads="1"/>
          </p:cNvSpPr>
          <p:nvPr/>
        </p:nvSpPr>
        <p:spPr bwMode="auto">
          <a:xfrm>
            <a:off x="4241800" y="3582988"/>
            <a:ext cx="3708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44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操行優良獎</a:t>
            </a:r>
            <a:endParaRPr lang="zh-CN" altLang="en-US" sz="4400" b="1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4352924" y="3456346"/>
            <a:ext cx="3400425" cy="0"/>
          </a:xfrm>
          <a:prstGeom prst="line">
            <a:avLst/>
          </a:prstGeom>
          <a:ln w="12700" cap="rnd">
            <a:solidFill>
              <a:schemeClr val="bg1"/>
            </a:solidFill>
            <a:prstDash val="sysDash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0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11567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06804" y="1184272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1076854" y="121662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電機工程系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白芮華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等腰三角形 32"/>
          <p:cNvSpPr/>
          <p:nvPr/>
        </p:nvSpPr>
        <p:spPr>
          <a:xfrm rot="5400000">
            <a:off x="217736" y="280895"/>
            <a:ext cx="586379" cy="436792"/>
          </a:xfrm>
          <a:prstGeom prst="triangl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文本框 31"/>
          <p:cNvSpPr txBox="1">
            <a:spLocks noChangeArrowheads="1"/>
          </p:cNvSpPr>
          <p:nvPr/>
        </p:nvSpPr>
        <p:spPr bwMode="auto">
          <a:xfrm>
            <a:off x="729320" y="176125"/>
            <a:ext cx="709277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108</a:t>
            </a:r>
            <a:r>
              <a:rPr lang="zh-TW" altLang="en-US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學年度日間部─操行優良獎</a:t>
            </a:r>
            <a:endParaRPr lang="zh-CN" altLang="en-US" sz="4000" b="1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16330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11567" y="2247103"/>
            <a:ext cx="779033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221093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16330" y="3314695"/>
            <a:ext cx="77427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16330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11567" y="4385464"/>
            <a:ext cx="779033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16330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11567" y="5460991"/>
            <a:ext cx="779033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6175146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179909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6175146" y="1184270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6174703" y="2247101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228238" y="1339737"/>
            <a:ext cx="769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81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228239" y="2402564"/>
            <a:ext cx="769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82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228239" y="3470158"/>
            <a:ext cx="769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83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228239" y="4540928"/>
            <a:ext cx="769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84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228240" y="5616456"/>
            <a:ext cx="769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85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6179909" y="1339733"/>
            <a:ext cx="778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86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6179910" y="2402563"/>
            <a:ext cx="779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87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9" name="文本框 20"/>
          <p:cNvSpPr txBox="1">
            <a:spLocks noChangeArrowheads="1"/>
          </p:cNvSpPr>
          <p:nvPr/>
        </p:nvSpPr>
        <p:spPr bwMode="auto">
          <a:xfrm>
            <a:off x="1076854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電機工程系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楊皓評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文本框 20"/>
          <p:cNvSpPr txBox="1">
            <a:spLocks noChangeArrowheads="1"/>
          </p:cNvSpPr>
          <p:nvPr/>
        </p:nvSpPr>
        <p:spPr bwMode="auto">
          <a:xfrm>
            <a:off x="1076854" y="336243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電機工程系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葉紹平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文本框 20"/>
          <p:cNvSpPr txBox="1">
            <a:spLocks noChangeArrowheads="1"/>
          </p:cNvSpPr>
          <p:nvPr/>
        </p:nvSpPr>
        <p:spPr bwMode="auto">
          <a:xfrm>
            <a:off x="1076854" y="550873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電機工程系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林健誠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文本框 20"/>
          <p:cNvSpPr txBox="1">
            <a:spLocks noChangeArrowheads="1"/>
          </p:cNvSpPr>
          <p:nvPr/>
        </p:nvSpPr>
        <p:spPr bwMode="auto">
          <a:xfrm>
            <a:off x="1076853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電機工程系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黃敬綸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3" name="文本框 20"/>
          <p:cNvSpPr txBox="1">
            <a:spLocks noChangeArrowheads="1"/>
          </p:cNvSpPr>
          <p:nvPr/>
        </p:nvSpPr>
        <p:spPr bwMode="auto">
          <a:xfrm>
            <a:off x="7072741" y="1232016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電機工程系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羅凱鴻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4" name="文本框 20"/>
          <p:cNvSpPr txBox="1">
            <a:spLocks noChangeArrowheads="1"/>
          </p:cNvSpPr>
          <p:nvPr/>
        </p:nvSpPr>
        <p:spPr bwMode="auto">
          <a:xfrm>
            <a:off x="7072742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電子工程系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林冠任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179909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174703" y="3314693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6179910" y="3470155"/>
            <a:ext cx="779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88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37" name="文本框 20"/>
          <p:cNvSpPr txBox="1">
            <a:spLocks noChangeArrowheads="1"/>
          </p:cNvSpPr>
          <p:nvPr/>
        </p:nvSpPr>
        <p:spPr bwMode="auto">
          <a:xfrm>
            <a:off x="7072742" y="3362439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電子工程系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林君</a:t>
            </a:r>
            <a:r>
              <a:rPr lang="zh-TW" altLang="en-US" sz="3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瑜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6179909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174703" y="4385462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6179910" y="4540924"/>
            <a:ext cx="779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89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9" name="文本框 20"/>
          <p:cNvSpPr txBox="1">
            <a:spLocks noChangeArrowheads="1"/>
          </p:cNvSpPr>
          <p:nvPr/>
        </p:nvSpPr>
        <p:spPr bwMode="auto">
          <a:xfrm>
            <a:off x="7072742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電子工程系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姜禮喆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6179909" y="5460988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6174703" y="5460986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6179910" y="5616448"/>
            <a:ext cx="779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>
                <a:solidFill>
                  <a:schemeClr val="bg1"/>
                </a:solidFill>
                <a:cs typeface="+mn-ea"/>
              </a:rPr>
              <a:t>9</a:t>
            </a:r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0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55" name="文本框 20"/>
          <p:cNvSpPr txBox="1">
            <a:spLocks noChangeArrowheads="1"/>
          </p:cNvSpPr>
          <p:nvPr/>
        </p:nvSpPr>
        <p:spPr bwMode="auto">
          <a:xfrm>
            <a:off x="7072742" y="550873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電子工程系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陳羣岳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13069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11567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06804" y="1184272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1076854" y="121662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電子工程系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吳健瑋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等腰三角形 32"/>
          <p:cNvSpPr/>
          <p:nvPr/>
        </p:nvSpPr>
        <p:spPr>
          <a:xfrm rot="5400000">
            <a:off x="217736" y="280895"/>
            <a:ext cx="586379" cy="436792"/>
          </a:xfrm>
          <a:prstGeom prst="triangl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文本框 31"/>
          <p:cNvSpPr txBox="1">
            <a:spLocks noChangeArrowheads="1"/>
          </p:cNvSpPr>
          <p:nvPr/>
        </p:nvSpPr>
        <p:spPr bwMode="auto">
          <a:xfrm>
            <a:off x="729320" y="176125"/>
            <a:ext cx="704308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108</a:t>
            </a:r>
            <a:r>
              <a:rPr lang="zh-TW" altLang="en-US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學年度日間部─操行優良獎</a:t>
            </a:r>
            <a:endParaRPr lang="zh-CN" altLang="en-US" sz="4000" b="1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16330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11567" y="2247103"/>
            <a:ext cx="779033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221093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16330" y="3314695"/>
            <a:ext cx="77427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16330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11567" y="4385464"/>
            <a:ext cx="779033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16330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11567" y="5460991"/>
            <a:ext cx="779033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6175146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179909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6175146" y="1184270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6174703" y="2247101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228238" y="1339737"/>
            <a:ext cx="769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91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228239" y="2402564"/>
            <a:ext cx="769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92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228239" y="3470158"/>
            <a:ext cx="769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93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228239" y="4540928"/>
            <a:ext cx="769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94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228240" y="5616456"/>
            <a:ext cx="769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95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6179909" y="1339733"/>
            <a:ext cx="778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96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6179910" y="2402563"/>
            <a:ext cx="779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97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9" name="文本框 20"/>
          <p:cNvSpPr txBox="1">
            <a:spLocks noChangeArrowheads="1"/>
          </p:cNvSpPr>
          <p:nvPr/>
        </p:nvSpPr>
        <p:spPr bwMode="auto">
          <a:xfrm>
            <a:off x="1076854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電子工程系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楊宸維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文本框 20"/>
          <p:cNvSpPr txBox="1">
            <a:spLocks noChangeArrowheads="1"/>
          </p:cNvSpPr>
          <p:nvPr/>
        </p:nvSpPr>
        <p:spPr bwMode="auto">
          <a:xfrm>
            <a:off x="1076854" y="336243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電子工程系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張祈安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文本框 20"/>
          <p:cNvSpPr txBox="1">
            <a:spLocks noChangeArrowheads="1"/>
          </p:cNvSpPr>
          <p:nvPr/>
        </p:nvSpPr>
        <p:spPr bwMode="auto">
          <a:xfrm>
            <a:off x="1076854" y="550873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電子工程系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吳奇隆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文本框 20"/>
          <p:cNvSpPr txBox="1">
            <a:spLocks noChangeArrowheads="1"/>
          </p:cNvSpPr>
          <p:nvPr/>
        </p:nvSpPr>
        <p:spPr bwMode="auto">
          <a:xfrm>
            <a:off x="1076853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電子工程系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林其鴻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3" name="文本框 20"/>
          <p:cNvSpPr txBox="1">
            <a:spLocks noChangeArrowheads="1"/>
          </p:cNvSpPr>
          <p:nvPr/>
        </p:nvSpPr>
        <p:spPr bwMode="auto">
          <a:xfrm>
            <a:off x="7072741" y="1232016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模具工程系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呂冠欣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4" name="文本框 20"/>
          <p:cNvSpPr txBox="1">
            <a:spLocks noChangeArrowheads="1"/>
          </p:cNvSpPr>
          <p:nvPr/>
        </p:nvSpPr>
        <p:spPr bwMode="auto">
          <a:xfrm>
            <a:off x="7072742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模具工程系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劉一樂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179909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174703" y="3314693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6179910" y="3470155"/>
            <a:ext cx="779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98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37" name="文本框 20"/>
          <p:cNvSpPr txBox="1">
            <a:spLocks noChangeArrowheads="1"/>
          </p:cNvSpPr>
          <p:nvPr/>
        </p:nvSpPr>
        <p:spPr bwMode="auto">
          <a:xfrm>
            <a:off x="7072742" y="3362439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模具工程系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王祥安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6179909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174703" y="4385462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6179910" y="4540924"/>
            <a:ext cx="779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99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9" name="文本框 20"/>
          <p:cNvSpPr txBox="1">
            <a:spLocks noChangeArrowheads="1"/>
          </p:cNvSpPr>
          <p:nvPr/>
        </p:nvSpPr>
        <p:spPr bwMode="auto">
          <a:xfrm>
            <a:off x="7072742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模具工程系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劉俊毅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6179909" y="5460988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6174703" y="5460986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6042227" y="5616448"/>
            <a:ext cx="1030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100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55" name="文本框 20"/>
          <p:cNvSpPr txBox="1">
            <a:spLocks noChangeArrowheads="1"/>
          </p:cNvSpPr>
          <p:nvPr/>
        </p:nvSpPr>
        <p:spPr bwMode="auto">
          <a:xfrm>
            <a:off x="7072742" y="550873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模具工程系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謝沂蓁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13069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矩形 49"/>
          <p:cNvSpPr/>
          <p:nvPr/>
        </p:nvSpPr>
        <p:spPr>
          <a:xfrm>
            <a:off x="6175146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6179909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179909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6179909" y="5460981"/>
            <a:ext cx="95028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6179908" y="4385464"/>
            <a:ext cx="950281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6175145" y="3314687"/>
            <a:ext cx="955045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6179909" y="2247096"/>
            <a:ext cx="950282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6175146" y="1184265"/>
            <a:ext cx="955045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6179909" y="5460988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6137410" y="5616446"/>
            <a:ext cx="1030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110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179909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6132647" y="2402559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107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83" name="文本框 20"/>
          <p:cNvSpPr txBox="1">
            <a:spLocks noChangeArrowheads="1"/>
          </p:cNvSpPr>
          <p:nvPr/>
        </p:nvSpPr>
        <p:spPr bwMode="auto">
          <a:xfrm>
            <a:off x="7072741" y="1232016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模具工程系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羅世洺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1567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06804" y="1184272"/>
            <a:ext cx="956142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1076854" y="121662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模具工程系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黃豐富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等腰三角形 32"/>
          <p:cNvSpPr/>
          <p:nvPr/>
        </p:nvSpPr>
        <p:spPr>
          <a:xfrm rot="5400000">
            <a:off x="217736" y="280895"/>
            <a:ext cx="586379" cy="436792"/>
          </a:xfrm>
          <a:prstGeom prst="triangl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文本框 31"/>
          <p:cNvSpPr txBox="1">
            <a:spLocks noChangeArrowheads="1"/>
          </p:cNvSpPr>
          <p:nvPr/>
        </p:nvSpPr>
        <p:spPr bwMode="auto">
          <a:xfrm>
            <a:off x="729319" y="176125"/>
            <a:ext cx="70132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108</a:t>
            </a:r>
            <a:r>
              <a:rPr lang="zh-TW" altLang="en-US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學年度日間部─操行優良獎</a:t>
            </a:r>
            <a:endParaRPr lang="zh-CN" altLang="en-US" sz="4000" b="1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16330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11566" y="2247103"/>
            <a:ext cx="951379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221093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16329" y="3314695"/>
            <a:ext cx="94661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16330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11567" y="4385464"/>
            <a:ext cx="951378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16330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11567" y="5460991"/>
            <a:ext cx="951378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41949" y="1324343"/>
            <a:ext cx="109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101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141949" y="2402568"/>
            <a:ext cx="109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102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151294" y="3470158"/>
            <a:ext cx="1067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103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168517" y="4540921"/>
            <a:ext cx="1032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104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156057" y="5616456"/>
            <a:ext cx="1067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105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6135029" y="1339737"/>
            <a:ext cx="1040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106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84" name="文本框 20"/>
          <p:cNvSpPr txBox="1">
            <a:spLocks noChangeArrowheads="1"/>
          </p:cNvSpPr>
          <p:nvPr/>
        </p:nvSpPr>
        <p:spPr bwMode="auto">
          <a:xfrm>
            <a:off x="7072742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工業工程與管理系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楊曉雯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9" name="文本框 20"/>
          <p:cNvSpPr txBox="1">
            <a:spLocks noChangeArrowheads="1"/>
          </p:cNvSpPr>
          <p:nvPr/>
        </p:nvSpPr>
        <p:spPr bwMode="auto">
          <a:xfrm>
            <a:off x="1076854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模具工程系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林婉愉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文本框 20"/>
          <p:cNvSpPr txBox="1">
            <a:spLocks noChangeArrowheads="1"/>
          </p:cNvSpPr>
          <p:nvPr/>
        </p:nvSpPr>
        <p:spPr bwMode="auto">
          <a:xfrm>
            <a:off x="1076854" y="336243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模具工程系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喻俊宗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" name="文本框 20"/>
          <p:cNvSpPr txBox="1">
            <a:spLocks noChangeArrowheads="1"/>
          </p:cNvSpPr>
          <p:nvPr/>
        </p:nvSpPr>
        <p:spPr bwMode="auto">
          <a:xfrm>
            <a:off x="7072742" y="3362439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工業工程與管理系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潘巧芸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文本框 20"/>
          <p:cNvSpPr txBox="1">
            <a:spLocks noChangeArrowheads="1"/>
          </p:cNvSpPr>
          <p:nvPr/>
        </p:nvSpPr>
        <p:spPr bwMode="auto">
          <a:xfrm>
            <a:off x="1076854" y="550873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模具工程系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陳峙維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文本框 20"/>
          <p:cNvSpPr txBox="1">
            <a:spLocks noChangeArrowheads="1"/>
          </p:cNvSpPr>
          <p:nvPr/>
        </p:nvSpPr>
        <p:spPr bwMode="auto">
          <a:xfrm>
            <a:off x="1076853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模具工程系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陳重宇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6135030" y="3470152"/>
            <a:ext cx="104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108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9" name="文本框 20"/>
          <p:cNvSpPr txBox="1">
            <a:spLocks noChangeArrowheads="1"/>
          </p:cNvSpPr>
          <p:nvPr/>
        </p:nvSpPr>
        <p:spPr bwMode="auto">
          <a:xfrm>
            <a:off x="7072742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工業工程與管理系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蘇逸容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6135031" y="4540929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109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55" name="文本框 20"/>
          <p:cNvSpPr txBox="1">
            <a:spLocks noChangeArrowheads="1"/>
          </p:cNvSpPr>
          <p:nvPr/>
        </p:nvSpPr>
        <p:spPr bwMode="auto">
          <a:xfrm>
            <a:off x="7072742" y="550873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營建工程系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黃泓茂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4030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6179909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179909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6175146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6179909" y="5460981"/>
            <a:ext cx="95028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6179908" y="4385464"/>
            <a:ext cx="950281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6175145" y="3314687"/>
            <a:ext cx="955045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6179909" y="2247096"/>
            <a:ext cx="950282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6175146" y="1184265"/>
            <a:ext cx="955045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6179909" y="5460988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6137410" y="5616446"/>
            <a:ext cx="1030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120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179909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6132647" y="2402559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117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83" name="文本框 20"/>
          <p:cNvSpPr txBox="1">
            <a:spLocks noChangeArrowheads="1"/>
          </p:cNvSpPr>
          <p:nvPr/>
        </p:nvSpPr>
        <p:spPr bwMode="auto">
          <a:xfrm>
            <a:off x="7072741" y="1232016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環境與安全衛生工程系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黃乙軒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1567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06804" y="1184272"/>
            <a:ext cx="956142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1076854" y="121662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營建工程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吳虹如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等腰三角形 32"/>
          <p:cNvSpPr/>
          <p:nvPr/>
        </p:nvSpPr>
        <p:spPr>
          <a:xfrm rot="5400000">
            <a:off x="217736" y="280895"/>
            <a:ext cx="586379" cy="436792"/>
          </a:xfrm>
          <a:prstGeom prst="triangl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文本框 31"/>
          <p:cNvSpPr txBox="1">
            <a:spLocks noChangeArrowheads="1"/>
          </p:cNvSpPr>
          <p:nvPr/>
        </p:nvSpPr>
        <p:spPr bwMode="auto">
          <a:xfrm>
            <a:off x="729319" y="176125"/>
            <a:ext cx="70132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108</a:t>
            </a:r>
            <a:r>
              <a:rPr lang="zh-TW" altLang="en-US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學年度日間部─操行優良獎</a:t>
            </a:r>
            <a:endParaRPr lang="zh-CN" altLang="en-US" sz="4000" b="1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16330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11566" y="2247103"/>
            <a:ext cx="951379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221093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16329" y="3314695"/>
            <a:ext cx="94661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16330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11567" y="4385464"/>
            <a:ext cx="951378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16330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11567" y="5460991"/>
            <a:ext cx="951378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41949" y="1324343"/>
            <a:ext cx="109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111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141949" y="2402568"/>
            <a:ext cx="109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112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151294" y="3470158"/>
            <a:ext cx="1067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113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168517" y="4540921"/>
            <a:ext cx="1032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114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156057" y="5616456"/>
            <a:ext cx="1067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115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6135029" y="1339737"/>
            <a:ext cx="1040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116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84" name="文本框 20"/>
          <p:cNvSpPr txBox="1">
            <a:spLocks noChangeArrowheads="1"/>
          </p:cNvSpPr>
          <p:nvPr/>
        </p:nvSpPr>
        <p:spPr bwMode="auto">
          <a:xfrm>
            <a:off x="7072742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環境與安全衛生工程系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陳俊宏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9" name="文本框 20"/>
          <p:cNvSpPr txBox="1">
            <a:spLocks noChangeArrowheads="1"/>
          </p:cNvSpPr>
          <p:nvPr/>
        </p:nvSpPr>
        <p:spPr bwMode="auto">
          <a:xfrm>
            <a:off x="1076854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營建工程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施凱程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文本框 20"/>
          <p:cNvSpPr txBox="1">
            <a:spLocks noChangeArrowheads="1"/>
          </p:cNvSpPr>
          <p:nvPr/>
        </p:nvSpPr>
        <p:spPr bwMode="auto">
          <a:xfrm>
            <a:off x="1076854" y="336243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營建工程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顏澤維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" name="文本框 20"/>
          <p:cNvSpPr txBox="1">
            <a:spLocks noChangeArrowheads="1"/>
          </p:cNvSpPr>
          <p:nvPr/>
        </p:nvSpPr>
        <p:spPr bwMode="auto">
          <a:xfrm>
            <a:off x="7072742" y="3362439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環境與安全衛生工程系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李岱翰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文本框 20"/>
          <p:cNvSpPr txBox="1">
            <a:spLocks noChangeArrowheads="1"/>
          </p:cNvSpPr>
          <p:nvPr/>
        </p:nvSpPr>
        <p:spPr bwMode="auto">
          <a:xfrm>
            <a:off x="1076854" y="550873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營</a:t>
            </a:r>
            <a:r>
              <a:rPr lang="zh-TW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工程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潘麒丞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文本框 20"/>
          <p:cNvSpPr txBox="1">
            <a:spLocks noChangeArrowheads="1"/>
          </p:cNvSpPr>
          <p:nvPr/>
        </p:nvSpPr>
        <p:spPr bwMode="auto">
          <a:xfrm>
            <a:off x="1076853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營建工程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林宇擇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6135030" y="3470152"/>
            <a:ext cx="104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118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9" name="文本框 20"/>
          <p:cNvSpPr txBox="1">
            <a:spLocks noChangeArrowheads="1"/>
          </p:cNvSpPr>
          <p:nvPr/>
        </p:nvSpPr>
        <p:spPr bwMode="auto">
          <a:xfrm>
            <a:off x="7072742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環境與安全衛生工程系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邱靖雯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6135031" y="4540929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119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55" name="文本框 20"/>
          <p:cNvSpPr txBox="1">
            <a:spLocks noChangeArrowheads="1"/>
          </p:cNvSpPr>
          <p:nvPr/>
        </p:nvSpPr>
        <p:spPr bwMode="auto">
          <a:xfrm>
            <a:off x="7072742" y="550873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環境與安全衛生工程系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劉逸宏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518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6179909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179909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6175146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6179908" y="4385464"/>
            <a:ext cx="950281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6175145" y="3314687"/>
            <a:ext cx="955045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6179909" y="2247096"/>
            <a:ext cx="950282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6175146" y="1184265"/>
            <a:ext cx="955045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179909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6132647" y="2402559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127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83" name="文本框 20"/>
          <p:cNvSpPr txBox="1">
            <a:spLocks noChangeArrowheads="1"/>
          </p:cNvSpPr>
          <p:nvPr/>
        </p:nvSpPr>
        <p:spPr bwMode="auto">
          <a:xfrm>
            <a:off x="7072741" y="1232016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工業設計系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王晏翎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1567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06804" y="1184272"/>
            <a:ext cx="956142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1076854" y="121662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環境與安全衛生工程系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盧信中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等腰三角形 32"/>
          <p:cNvSpPr/>
          <p:nvPr/>
        </p:nvSpPr>
        <p:spPr>
          <a:xfrm rot="5400000">
            <a:off x="217736" y="280895"/>
            <a:ext cx="586379" cy="436792"/>
          </a:xfrm>
          <a:prstGeom prst="triangl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文本框 31"/>
          <p:cNvSpPr txBox="1">
            <a:spLocks noChangeArrowheads="1"/>
          </p:cNvSpPr>
          <p:nvPr/>
        </p:nvSpPr>
        <p:spPr bwMode="auto">
          <a:xfrm>
            <a:off x="729319" y="176125"/>
            <a:ext cx="703314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108</a:t>
            </a:r>
            <a:r>
              <a:rPr lang="zh-TW" altLang="en-US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學年度日間部─操行優良獎</a:t>
            </a:r>
            <a:endParaRPr lang="zh-CN" altLang="en-US" sz="4000" b="1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16330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11566" y="2247103"/>
            <a:ext cx="951379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221093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16329" y="3314695"/>
            <a:ext cx="94661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16330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11567" y="4385464"/>
            <a:ext cx="951378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16330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11567" y="5460991"/>
            <a:ext cx="951378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41949" y="1324343"/>
            <a:ext cx="109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121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141949" y="2402568"/>
            <a:ext cx="109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122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151294" y="3470158"/>
            <a:ext cx="1067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123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168517" y="4540921"/>
            <a:ext cx="1032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124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156057" y="5616456"/>
            <a:ext cx="1067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125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6135029" y="1339737"/>
            <a:ext cx="1040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126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84" name="文本框 20"/>
          <p:cNvSpPr txBox="1">
            <a:spLocks noChangeArrowheads="1"/>
          </p:cNvSpPr>
          <p:nvPr/>
        </p:nvSpPr>
        <p:spPr bwMode="auto">
          <a:xfrm>
            <a:off x="7072742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工業設計系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陳勁安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9" name="文本框 20"/>
          <p:cNvSpPr txBox="1">
            <a:spLocks noChangeArrowheads="1"/>
          </p:cNvSpPr>
          <p:nvPr/>
        </p:nvSpPr>
        <p:spPr bwMode="auto">
          <a:xfrm>
            <a:off x="1076854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環境與安全衛生工程系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蔡徹學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文本框 20"/>
          <p:cNvSpPr txBox="1">
            <a:spLocks noChangeArrowheads="1"/>
          </p:cNvSpPr>
          <p:nvPr/>
        </p:nvSpPr>
        <p:spPr bwMode="auto">
          <a:xfrm>
            <a:off x="1076854" y="336243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工業設計系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謝明諺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" name="文本框 20"/>
          <p:cNvSpPr txBox="1">
            <a:spLocks noChangeArrowheads="1"/>
          </p:cNvSpPr>
          <p:nvPr/>
        </p:nvSpPr>
        <p:spPr bwMode="auto">
          <a:xfrm>
            <a:off x="7072742" y="3362439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機電工程系精機組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王竑霖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文本框 20"/>
          <p:cNvSpPr txBox="1">
            <a:spLocks noChangeArrowheads="1"/>
          </p:cNvSpPr>
          <p:nvPr/>
        </p:nvSpPr>
        <p:spPr bwMode="auto">
          <a:xfrm>
            <a:off x="1076854" y="550873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工業設計系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陳啟修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文本框 20"/>
          <p:cNvSpPr txBox="1">
            <a:spLocks noChangeArrowheads="1"/>
          </p:cNvSpPr>
          <p:nvPr/>
        </p:nvSpPr>
        <p:spPr bwMode="auto">
          <a:xfrm>
            <a:off x="1076853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工業設計系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賴怡妙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6135030" y="3470152"/>
            <a:ext cx="104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128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9" name="文本框 20"/>
          <p:cNvSpPr txBox="1">
            <a:spLocks noChangeArrowheads="1"/>
          </p:cNvSpPr>
          <p:nvPr/>
        </p:nvSpPr>
        <p:spPr bwMode="auto">
          <a:xfrm>
            <a:off x="7072742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機電工程系精機組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謝譯諄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6135031" y="4540929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129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179908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6179907" y="5460991"/>
            <a:ext cx="950281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2" name="文本框 20"/>
          <p:cNvSpPr txBox="1">
            <a:spLocks noChangeArrowheads="1"/>
          </p:cNvSpPr>
          <p:nvPr/>
        </p:nvSpPr>
        <p:spPr bwMode="auto">
          <a:xfrm>
            <a:off x="7072741" y="5508735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機電工程系精機組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王偲安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6135030" y="5616456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130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4004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6179909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179909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6175146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6179908" y="4385464"/>
            <a:ext cx="950281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6175145" y="3314687"/>
            <a:ext cx="955045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6179909" y="2247096"/>
            <a:ext cx="950282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6175146" y="1184265"/>
            <a:ext cx="955045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179909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6132647" y="2402559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137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83" name="文本框 20"/>
          <p:cNvSpPr txBox="1">
            <a:spLocks noChangeArrowheads="1"/>
          </p:cNvSpPr>
          <p:nvPr/>
        </p:nvSpPr>
        <p:spPr bwMode="auto">
          <a:xfrm>
            <a:off x="7072741" y="1232016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燕巢校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人力資源發展系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吳姿嫻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1567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06804" y="1184272"/>
            <a:ext cx="956142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1076854" y="121662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機電工程系自動組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江紹瑜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等腰三角形 32"/>
          <p:cNvSpPr/>
          <p:nvPr/>
        </p:nvSpPr>
        <p:spPr>
          <a:xfrm rot="5400000">
            <a:off x="217736" y="280895"/>
            <a:ext cx="586379" cy="436792"/>
          </a:xfrm>
          <a:prstGeom prst="triangl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文本框 31"/>
          <p:cNvSpPr txBox="1">
            <a:spLocks noChangeArrowheads="1"/>
          </p:cNvSpPr>
          <p:nvPr/>
        </p:nvSpPr>
        <p:spPr bwMode="auto">
          <a:xfrm>
            <a:off x="729319" y="176125"/>
            <a:ext cx="703314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108</a:t>
            </a:r>
            <a:r>
              <a:rPr lang="zh-TW" altLang="en-US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學年度日間部─操行優良獎</a:t>
            </a:r>
            <a:endParaRPr lang="zh-CN" altLang="en-US" sz="4000" b="1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16330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11566" y="2247103"/>
            <a:ext cx="951379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221093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16329" y="3314695"/>
            <a:ext cx="94661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16330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11567" y="4385464"/>
            <a:ext cx="951378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16330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11567" y="5460991"/>
            <a:ext cx="951378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41949" y="1324343"/>
            <a:ext cx="109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131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141949" y="2402568"/>
            <a:ext cx="109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132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151294" y="3470158"/>
            <a:ext cx="1067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133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168517" y="4540921"/>
            <a:ext cx="1032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134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156057" y="5616456"/>
            <a:ext cx="1067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135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6135029" y="1339737"/>
            <a:ext cx="1040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136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84" name="文本框 20"/>
          <p:cNvSpPr txBox="1">
            <a:spLocks noChangeArrowheads="1"/>
          </p:cNvSpPr>
          <p:nvPr/>
        </p:nvSpPr>
        <p:spPr bwMode="auto">
          <a:xfrm>
            <a:off x="7072742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燕巢校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人力資源發展系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邱巧婷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9" name="文本框 20"/>
          <p:cNvSpPr txBox="1">
            <a:spLocks noChangeArrowheads="1"/>
          </p:cNvSpPr>
          <p:nvPr/>
        </p:nvSpPr>
        <p:spPr bwMode="auto">
          <a:xfrm>
            <a:off x="1076854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機電工程系自動組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林柏瑞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文本框 20"/>
          <p:cNvSpPr txBox="1">
            <a:spLocks noChangeArrowheads="1"/>
          </p:cNvSpPr>
          <p:nvPr/>
        </p:nvSpPr>
        <p:spPr bwMode="auto">
          <a:xfrm>
            <a:off x="1076854" y="336243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機電工程系自動組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吳昌和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" name="文本框 20"/>
          <p:cNvSpPr txBox="1">
            <a:spLocks noChangeArrowheads="1"/>
          </p:cNvSpPr>
          <p:nvPr/>
        </p:nvSpPr>
        <p:spPr bwMode="auto">
          <a:xfrm>
            <a:off x="7072742" y="3362439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燕巢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人力資源發展系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周子群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文本框 20"/>
          <p:cNvSpPr txBox="1">
            <a:spLocks noChangeArrowheads="1"/>
          </p:cNvSpPr>
          <p:nvPr/>
        </p:nvSpPr>
        <p:spPr bwMode="auto">
          <a:xfrm>
            <a:off x="1076854" y="550873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機電工程系自動組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張雅琁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文本框 20"/>
          <p:cNvSpPr txBox="1">
            <a:spLocks noChangeArrowheads="1"/>
          </p:cNvSpPr>
          <p:nvPr/>
        </p:nvSpPr>
        <p:spPr bwMode="auto">
          <a:xfrm>
            <a:off x="1076853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機電工程系自動組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郭家毫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6135030" y="3470152"/>
            <a:ext cx="104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138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9" name="文本框 20"/>
          <p:cNvSpPr txBox="1">
            <a:spLocks noChangeArrowheads="1"/>
          </p:cNvSpPr>
          <p:nvPr/>
        </p:nvSpPr>
        <p:spPr bwMode="auto">
          <a:xfrm>
            <a:off x="7072742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燕巢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文化創意產業系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蔡菱娟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6135031" y="4540929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139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179908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6179907" y="5460991"/>
            <a:ext cx="950281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2" name="文本框 20"/>
          <p:cNvSpPr txBox="1">
            <a:spLocks noChangeArrowheads="1"/>
          </p:cNvSpPr>
          <p:nvPr/>
        </p:nvSpPr>
        <p:spPr bwMode="auto">
          <a:xfrm>
            <a:off x="7072741" y="5508735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燕巢校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文化創意產業系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/>
            <a:r>
              <a:rPr lang="zh-TW" altLang="en-US" sz="3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劉瓘徹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6135030" y="5616456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140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5102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6179909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179909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6175146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6179908" y="4385464"/>
            <a:ext cx="950281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6175145" y="3314687"/>
            <a:ext cx="955045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6179909" y="2247096"/>
            <a:ext cx="950282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6175146" y="1184265"/>
            <a:ext cx="955045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179909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6132647" y="2402559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147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83" name="文本框 20"/>
          <p:cNvSpPr txBox="1">
            <a:spLocks noChangeArrowheads="1"/>
          </p:cNvSpPr>
          <p:nvPr/>
        </p:nvSpPr>
        <p:spPr bwMode="auto">
          <a:xfrm>
            <a:off x="7072741" y="1232016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應用英語系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曾郁靜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1567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06804" y="1184272"/>
            <a:ext cx="956142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1076854" y="121662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燕巢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文化創意產業系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蔡孟偉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等腰三角形 32"/>
          <p:cNvSpPr/>
          <p:nvPr/>
        </p:nvSpPr>
        <p:spPr>
          <a:xfrm rot="5400000">
            <a:off x="217736" y="280895"/>
            <a:ext cx="586379" cy="436792"/>
          </a:xfrm>
          <a:prstGeom prst="triangl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文本框 31"/>
          <p:cNvSpPr txBox="1">
            <a:spLocks noChangeArrowheads="1"/>
          </p:cNvSpPr>
          <p:nvPr/>
        </p:nvSpPr>
        <p:spPr bwMode="auto">
          <a:xfrm>
            <a:off x="729319" y="176125"/>
            <a:ext cx="703314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108</a:t>
            </a:r>
            <a:r>
              <a:rPr lang="zh-TW" altLang="en-US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學年度日間部─操行優良獎</a:t>
            </a:r>
            <a:endParaRPr lang="zh-CN" altLang="en-US" sz="4000" b="1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16330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11566" y="2247103"/>
            <a:ext cx="951379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221093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16329" y="3314695"/>
            <a:ext cx="94661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16330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11567" y="4385464"/>
            <a:ext cx="951378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16330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11567" y="5460991"/>
            <a:ext cx="951378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41949" y="1324343"/>
            <a:ext cx="109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141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141949" y="2402568"/>
            <a:ext cx="109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142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151294" y="3470158"/>
            <a:ext cx="1067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143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168517" y="4540921"/>
            <a:ext cx="1032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144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156057" y="5616456"/>
            <a:ext cx="1067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145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6135029" y="1339737"/>
            <a:ext cx="1040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146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84" name="文本框 20"/>
          <p:cNvSpPr txBox="1">
            <a:spLocks noChangeArrowheads="1"/>
          </p:cNvSpPr>
          <p:nvPr/>
        </p:nvSpPr>
        <p:spPr bwMode="auto">
          <a:xfrm>
            <a:off x="7072742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應用英語系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謝依蓁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9" name="文本框 20"/>
          <p:cNvSpPr txBox="1">
            <a:spLocks noChangeArrowheads="1"/>
          </p:cNvSpPr>
          <p:nvPr/>
        </p:nvSpPr>
        <p:spPr bwMode="auto">
          <a:xfrm>
            <a:off x="1076854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應用英語系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鄭語萱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文本框 20"/>
          <p:cNvSpPr txBox="1">
            <a:spLocks noChangeArrowheads="1"/>
          </p:cNvSpPr>
          <p:nvPr/>
        </p:nvSpPr>
        <p:spPr bwMode="auto">
          <a:xfrm>
            <a:off x="1076854" y="336243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應用英語系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/>
            <a:r>
              <a:rPr lang="zh-TW" altLang="en-US" sz="3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陳淯琦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" name="文本框 20"/>
          <p:cNvSpPr txBox="1">
            <a:spLocks noChangeArrowheads="1"/>
          </p:cNvSpPr>
          <p:nvPr/>
        </p:nvSpPr>
        <p:spPr bwMode="auto">
          <a:xfrm>
            <a:off x="7072742" y="3362439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應用英語系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林妤芳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文本框 20"/>
          <p:cNvSpPr txBox="1">
            <a:spLocks noChangeArrowheads="1"/>
          </p:cNvSpPr>
          <p:nvPr/>
        </p:nvSpPr>
        <p:spPr bwMode="auto">
          <a:xfrm>
            <a:off x="1076854" y="550873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應用英語系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陳怡禎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文本框 20"/>
          <p:cNvSpPr txBox="1">
            <a:spLocks noChangeArrowheads="1"/>
          </p:cNvSpPr>
          <p:nvPr/>
        </p:nvSpPr>
        <p:spPr bwMode="auto">
          <a:xfrm>
            <a:off x="1076853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應用英語系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洪宜琳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6135030" y="3470152"/>
            <a:ext cx="104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148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9" name="文本框 20"/>
          <p:cNvSpPr txBox="1">
            <a:spLocks noChangeArrowheads="1"/>
          </p:cNvSpPr>
          <p:nvPr/>
        </p:nvSpPr>
        <p:spPr bwMode="auto">
          <a:xfrm>
            <a:off x="7072742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燕巢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應用英語系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劉詒甄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6135031" y="4540929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149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179908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6179907" y="5460991"/>
            <a:ext cx="950281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2" name="文本框 20"/>
          <p:cNvSpPr txBox="1">
            <a:spLocks noChangeArrowheads="1"/>
          </p:cNvSpPr>
          <p:nvPr/>
        </p:nvSpPr>
        <p:spPr bwMode="auto">
          <a:xfrm>
            <a:off x="7072741" y="5508735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燕巢校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應用英語系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楊郁涓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6135030" y="5616456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150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0502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6179909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179909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6175146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6179908" y="4385464"/>
            <a:ext cx="950281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6175145" y="3314687"/>
            <a:ext cx="955045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6179909" y="2247096"/>
            <a:ext cx="950282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6175146" y="1184265"/>
            <a:ext cx="955045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179909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6132647" y="2402559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157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83" name="文本框 20"/>
          <p:cNvSpPr txBox="1">
            <a:spLocks noChangeArrowheads="1"/>
          </p:cNvSpPr>
          <p:nvPr/>
        </p:nvSpPr>
        <p:spPr bwMode="auto">
          <a:xfrm>
            <a:off x="7072741" y="1232016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應用日語系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汪品怡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1567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06804" y="1184272"/>
            <a:ext cx="956142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1076854" y="121662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燕巢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應用英語系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柯學成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等腰三角形 32"/>
          <p:cNvSpPr/>
          <p:nvPr/>
        </p:nvSpPr>
        <p:spPr>
          <a:xfrm rot="5400000">
            <a:off x="217736" y="280895"/>
            <a:ext cx="586379" cy="436792"/>
          </a:xfrm>
          <a:prstGeom prst="triangl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文本框 31"/>
          <p:cNvSpPr txBox="1">
            <a:spLocks noChangeArrowheads="1"/>
          </p:cNvSpPr>
          <p:nvPr/>
        </p:nvSpPr>
        <p:spPr bwMode="auto">
          <a:xfrm>
            <a:off x="729319" y="176125"/>
            <a:ext cx="703314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108</a:t>
            </a:r>
            <a:r>
              <a:rPr lang="zh-TW" altLang="en-US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學年度日間部─操行優良獎</a:t>
            </a:r>
            <a:endParaRPr lang="zh-CN" altLang="en-US" sz="4000" b="1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16330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11566" y="2247103"/>
            <a:ext cx="951379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221093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16329" y="3314695"/>
            <a:ext cx="94661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16330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11567" y="4385464"/>
            <a:ext cx="951378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16330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11567" y="5460991"/>
            <a:ext cx="951378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41949" y="1324343"/>
            <a:ext cx="109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151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141949" y="2402568"/>
            <a:ext cx="109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152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151294" y="3470158"/>
            <a:ext cx="1067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153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168517" y="4540921"/>
            <a:ext cx="1032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154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156057" y="5616456"/>
            <a:ext cx="1067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155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6135029" y="1339737"/>
            <a:ext cx="1040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156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84" name="文本框 20"/>
          <p:cNvSpPr txBox="1">
            <a:spLocks noChangeArrowheads="1"/>
          </p:cNvSpPr>
          <p:nvPr/>
        </p:nvSpPr>
        <p:spPr bwMode="auto">
          <a:xfrm>
            <a:off x="7072742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應用日語系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盧奕婷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9" name="文本框 20"/>
          <p:cNvSpPr txBox="1">
            <a:spLocks noChangeArrowheads="1"/>
          </p:cNvSpPr>
          <p:nvPr/>
        </p:nvSpPr>
        <p:spPr bwMode="auto">
          <a:xfrm>
            <a:off x="1076854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燕巢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應用英語系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洪于婷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文本框 20"/>
          <p:cNvSpPr txBox="1">
            <a:spLocks noChangeArrowheads="1"/>
          </p:cNvSpPr>
          <p:nvPr/>
        </p:nvSpPr>
        <p:spPr bwMode="auto">
          <a:xfrm>
            <a:off x="1076854" y="336243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燕巢校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應用英語系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曾泠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" name="文本框 20"/>
          <p:cNvSpPr txBox="1">
            <a:spLocks noChangeArrowheads="1"/>
          </p:cNvSpPr>
          <p:nvPr/>
        </p:nvSpPr>
        <p:spPr bwMode="auto">
          <a:xfrm>
            <a:off x="7072742" y="3362439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應用日語系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何昆益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文本框 20"/>
          <p:cNvSpPr txBox="1">
            <a:spLocks noChangeArrowheads="1"/>
          </p:cNvSpPr>
          <p:nvPr/>
        </p:nvSpPr>
        <p:spPr bwMode="auto">
          <a:xfrm>
            <a:off x="1076854" y="550873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應用日語系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陳世昕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文本框 20"/>
          <p:cNvSpPr txBox="1">
            <a:spLocks noChangeArrowheads="1"/>
          </p:cNvSpPr>
          <p:nvPr/>
        </p:nvSpPr>
        <p:spPr bwMode="auto">
          <a:xfrm>
            <a:off x="1076853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燕巢校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應用英語系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李俞萱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6135030" y="3470152"/>
            <a:ext cx="104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158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9" name="文本框 20"/>
          <p:cNvSpPr txBox="1">
            <a:spLocks noChangeArrowheads="1"/>
          </p:cNvSpPr>
          <p:nvPr/>
        </p:nvSpPr>
        <p:spPr bwMode="auto">
          <a:xfrm>
            <a:off x="7072742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應用日語系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陳聖淵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6135031" y="4540929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159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179908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6179907" y="5460991"/>
            <a:ext cx="950281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2" name="文本框 20"/>
          <p:cNvSpPr txBox="1">
            <a:spLocks noChangeArrowheads="1"/>
          </p:cNvSpPr>
          <p:nvPr/>
        </p:nvSpPr>
        <p:spPr bwMode="auto">
          <a:xfrm>
            <a:off x="7072741" y="5508735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應用日語系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/>
            <a:r>
              <a:rPr lang="zh-TW" altLang="en-US" sz="3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蔡薺逸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6135030" y="5616456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160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8664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6179909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179909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6175146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6179908" y="4385464"/>
            <a:ext cx="950281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6175145" y="3314687"/>
            <a:ext cx="955045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6179909" y="2247096"/>
            <a:ext cx="950282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6175146" y="1184265"/>
            <a:ext cx="955045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179909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6132647" y="2402559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167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83" name="文本框 20"/>
          <p:cNvSpPr txBox="1">
            <a:spLocks noChangeArrowheads="1"/>
          </p:cNvSpPr>
          <p:nvPr/>
        </p:nvSpPr>
        <p:spPr bwMode="auto">
          <a:xfrm>
            <a:off x="7072741" y="1232016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燕巢校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企業管理系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林佳萱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1567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06804" y="1184272"/>
            <a:ext cx="956142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1076854" y="121662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應用德語系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林沂樺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等腰三角形 32"/>
          <p:cNvSpPr/>
          <p:nvPr/>
        </p:nvSpPr>
        <p:spPr>
          <a:xfrm rot="5400000">
            <a:off x="217736" y="280895"/>
            <a:ext cx="586379" cy="436792"/>
          </a:xfrm>
          <a:prstGeom prst="triangl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文本框 31"/>
          <p:cNvSpPr txBox="1">
            <a:spLocks noChangeArrowheads="1"/>
          </p:cNvSpPr>
          <p:nvPr/>
        </p:nvSpPr>
        <p:spPr bwMode="auto">
          <a:xfrm>
            <a:off x="729319" y="176125"/>
            <a:ext cx="703314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108</a:t>
            </a:r>
            <a:r>
              <a:rPr lang="zh-TW" altLang="en-US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學年度日間部─操行優良獎</a:t>
            </a:r>
            <a:endParaRPr lang="zh-CN" altLang="en-US" sz="4000" b="1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16330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11566" y="2247103"/>
            <a:ext cx="951379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221093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16329" y="3314695"/>
            <a:ext cx="94661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16330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11567" y="4385464"/>
            <a:ext cx="951378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16330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11567" y="5460991"/>
            <a:ext cx="951378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41949" y="1324343"/>
            <a:ext cx="109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161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141949" y="2402568"/>
            <a:ext cx="109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162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151294" y="3470158"/>
            <a:ext cx="1067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163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168517" y="4540921"/>
            <a:ext cx="1032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164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156057" y="5616456"/>
            <a:ext cx="1067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165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6135029" y="1339737"/>
            <a:ext cx="1040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166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84" name="文本框 20"/>
          <p:cNvSpPr txBox="1">
            <a:spLocks noChangeArrowheads="1"/>
          </p:cNvSpPr>
          <p:nvPr/>
        </p:nvSpPr>
        <p:spPr bwMode="auto">
          <a:xfrm>
            <a:off x="7072742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燕巢校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觀光管理系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李其璟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9" name="文本框 20"/>
          <p:cNvSpPr txBox="1">
            <a:spLocks noChangeArrowheads="1"/>
          </p:cNvSpPr>
          <p:nvPr/>
        </p:nvSpPr>
        <p:spPr bwMode="auto">
          <a:xfrm>
            <a:off x="1076854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應用德語系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熊伯祥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文本框 20"/>
          <p:cNvSpPr txBox="1">
            <a:spLocks noChangeArrowheads="1"/>
          </p:cNvSpPr>
          <p:nvPr/>
        </p:nvSpPr>
        <p:spPr bwMode="auto">
          <a:xfrm>
            <a:off x="1076854" y="336243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應用德語系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陳怡溱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" name="文本框 20"/>
          <p:cNvSpPr txBox="1">
            <a:spLocks noChangeArrowheads="1"/>
          </p:cNvSpPr>
          <p:nvPr/>
        </p:nvSpPr>
        <p:spPr bwMode="auto">
          <a:xfrm>
            <a:off x="7072742" y="3362439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燕巢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觀光管理系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呂龍娟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文本框 20"/>
          <p:cNvSpPr txBox="1">
            <a:spLocks noChangeArrowheads="1"/>
          </p:cNvSpPr>
          <p:nvPr/>
        </p:nvSpPr>
        <p:spPr bwMode="auto">
          <a:xfrm>
            <a:off x="1076854" y="550873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燕巢校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企業管理系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王靖雅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文本框 20"/>
          <p:cNvSpPr txBox="1">
            <a:spLocks noChangeArrowheads="1"/>
          </p:cNvSpPr>
          <p:nvPr/>
        </p:nvSpPr>
        <p:spPr bwMode="auto">
          <a:xfrm>
            <a:off x="1076853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燕巢校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企業管理系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李梓澄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6135030" y="3470152"/>
            <a:ext cx="104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168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9" name="文本框 20"/>
          <p:cNvSpPr txBox="1">
            <a:spLocks noChangeArrowheads="1"/>
          </p:cNvSpPr>
          <p:nvPr/>
        </p:nvSpPr>
        <p:spPr bwMode="auto">
          <a:xfrm>
            <a:off x="7072742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燕巢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觀光管理系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鄭力菱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6135031" y="4540929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169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179908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6179907" y="5460991"/>
            <a:ext cx="950281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2" name="文本框 20"/>
          <p:cNvSpPr txBox="1">
            <a:spLocks noChangeArrowheads="1"/>
          </p:cNvSpPr>
          <p:nvPr/>
        </p:nvSpPr>
        <p:spPr bwMode="auto">
          <a:xfrm>
            <a:off x="7072741" y="5508735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燕巢校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觀光管理系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蘇柏文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6135030" y="5616456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170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66634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6179909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179909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6175146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6179908" y="4385464"/>
            <a:ext cx="950281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6175145" y="3314687"/>
            <a:ext cx="955045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6179909" y="2247096"/>
            <a:ext cx="950282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6175146" y="1184265"/>
            <a:ext cx="955045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179909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6132647" y="2402559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177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83" name="文本框 20"/>
          <p:cNvSpPr txBox="1">
            <a:spLocks noChangeArrowheads="1"/>
          </p:cNvSpPr>
          <p:nvPr/>
        </p:nvSpPr>
        <p:spPr bwMode="auto">
          <a:xfrm>
            <a:off x="7072741" y="1232016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資訊管理系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林桐生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1567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06804" y="1184272"/>
            <a:ext cx="956142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1076854" y="121662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資訊管理系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陳冠廷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等腰三角形 32"/>
          <p:cNvSpPr/>
          <p:nvPr/>
        </p:nvSpPr>
        <p:spPr>
          <a:xfrm rot="5400000">
            <a:off x="217736" y="280895"/>
            <a:ext cx="586379" cy="436792"/>
          </a:xfrm>
          <a:prstGeom prst="triangl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文本框 31"/>
          <p:cNvSpPr txBox="1">
            <a:spLocks noChangeArrowheads="1"/>
          </p:cNvSpPr>
          <p:nvPr/>
        </p:nvSpPr>
        <p:spPr bwMode="auto">
          <a:xfrm>
            <a:off x="729319" y="176125"/>
            <a:ext cx="703314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108</a:t>
            </a:r>
            <a:r>
              <a:rPr lang="zh-TW" altLang="en-US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學年度日間部─操行優良獎</a:t>
            </a:r>
            <a:endParaRPr lang="zh-CN" altLang="en-US" sz="4000" b="1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16330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11566" y="2247103"/>
            <a:ext cx="951379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221093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16329" y="3314695"/>
            <a:ext cx="94661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16330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11567" y="4385464"/>
            <a:ext cx="951378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16330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11567" y="5460991"/>
            <a:ext cx="951378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41949" y="1324343"/>
            <a:ext cx="109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171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141949" y="2402568"/>
            <a:ext cx="109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172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151294" y="3470158"/>
            <a:ext cx="1067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173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168517" y="4540921"/>
            <a:ext cx="1032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174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156057" y="5616456"/>
            <a:ext cx="1067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175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6135029" y="1339737"/>
            <a:ext cx="1040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176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84" name="文本框 20"/>
          <p:cNvSpPr txBox="1">
            <a:spLocks noChangeArrowheads="1"/>
          </p:cNvSpPr>
          <p:nvPr/>
        </p:nvSpPr>
        <p:spPr bwMode="auto">
          <a:xfrm>
            <a:off x="7072742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資訊管理系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陳品伸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9" name="文本框 20"/>
          <p:cNvSpPr txBox="1">
            <a:spLocks noChangeArrowheads="1"/>
          </p:cNvSpPr>
          <p:nvPr/>
        </p:nvSpPr>
        <p:spPr bwMode="auto">
          <a:xfrm>
            <a:off x="1076854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資訊管理系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戴鈺昌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文本框 20"/>
          <p:cNvSpPr txBox="1">
            <a:spLocks noChangeArrowheads="1"/>
          </p:cNvSpPr>
          <p:nvPr/>
        </p:nvSpPr>
        <p:spPr bwMode="auto">
          <a:xfrm>
            <a:off x="1076854" y="336243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資訊管理系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張雅柔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" name="文本框 20"/>
          <p:cNvSpPr txBox="1">
            <a:spLocks noChangeArrowheads="1"/>
          </p:cNvSpPr>
          <p:nvPr/>
        </p:nvSpPr>
        <p:spPr bwMode="auto">
          <a:xfrm>
            <a:off x="7072742" y="3362439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運籌管理系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鍾乙菱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文本框 20"/>
          <p:cNvSpPr txBox="1">
            <a:spLocks noChangeArrowheads="1"/>
          </p:cNvSpPr>
          <p:nvPr/>
        </p:nvSpPr>
        <p:spPr bwMode="auto">
          <a:xfrm>
            <a:off x="1076854" y="550873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資訊管理系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黃宣慈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文本框 20"/>
          <p:cNvSpPr txBox="1">
            <a:spLocks noChangeArrowheads="1"/>
          </p:cNvSpPr>
          <p:nvPr/>
        </p:nvSpPr>
        <p:spPr bwMode="auto">
          <a:xfrm>
            <a:off x="1076853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資訊管理系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郭子豪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6135030" y="3470152"/>
            <a:ext cx="104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178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9" name="文本框 20"/>
          <p:cNvSpPr txBox="1">
            <a:spLocks noChangeArrowheads="1"/>
          </p:cNvSpPr>
          <p:nvPr/>
        </p:nvSpPr>
        <p:spPr bwMode="auto">
          <a:xfrm>
            <a:off x="7072742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運籌管理系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彭郁文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6135031" y="4540929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179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179908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6179907" y="5460991"/>
            <a:ext cx="950281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2" name="文本框 20"/>
          <p:cNvSpPr txBox="1">
            <a:spLocks noChangeArrowheads="1"/>
          </p:cNvSpPr>
          <p:nvPr/>
        </p:nvSpPr>
        <p:spPr bwMode="auto">
          <a:xfrm>
            <a:off x="7072741" y="5508735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運籌管理系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董濬桓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6135030" y="5616456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180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15166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11567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06804" y="1184272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1076854" y="1216622"/>
            <a:ext cx="4814457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模具工程系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張胤棋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等腰三角形 32"/>
          <p:cNvSpPr/>
          <p:nvPr/>
        </p:nvSpPr>
        <p:spPr>
          <a:xfrm rot="5400000">
            <a:off x="217736" y="280895"/>
            <a:ext cx="586379" cy="436792"/>
          </a:xfrm>
          <a:prstGeom prst="triangl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文本框 31"/>
          <p:cNvSpPr txBox="1">
            <a:spLocks noChangeArrowheads="1"/>
          </p:cNvSpPr>
          <p:nvPr/>
        </p:nvSpPr>
        <p:spPr bwMode="auto">
          <a:xfrm>
            <a:off x="729319" y="176125"/>
            <a:ext cx="703314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108</a:t>
            </a:r>
            <a:r>
              <a:rPr lang="zh-TW" altLang="en-US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學年度日間部─操行優良</a:t>
            </a:r>
            <a:r>
              <a:rPr lang="zh-TW" altLang="en-US" sz="4000" b="1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獎</a:t>
            </a:r>
            <a:endParaRPr lang="zh-CN" altLang="en-US" sz="4000" b="1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16330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11567" y="2247103"/>
            <a:ext cx="779033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221093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16330" y="3314695"/>
            <a:ext cx="77427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16330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11567" y="4385464"/>
            <a:ext cx="779033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16330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11567" y="5460991"/>
            <a:ext cx="779033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6175146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179909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6184672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6179909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6179909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6175146" y="1184270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6174703" y="2247101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6174703" y="3314695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6174703" y="4385463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6174703" y="5460991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24172" y="1339733"/>
            <a:ext cx="549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>
                <a:solidFill>
                  <a:schemeClr val="bg1"/>
                </a:solidFill>
                <a:cs typeface="+mn-ea"/>
              </a:rPr>
              <a:t>1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324172" y="2402568"/>
            <a:ext cx="549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324172" y="3470160"/>
            <a:ext cx="549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3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324172" y="4540928"/>
            <a:ext cx="549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4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328935" y="5616456"/>
            <a:ext cx="549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5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6292071" y="1339733"/>
            <a:ext cx="549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6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6292071" y="2402568"/>
            <a:ext cx="549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7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6" name="文字方塊 75"/>
          <p:cNvSpPr txBox="1"/>
          <p:nvPr/>
        </p:nvSpPr>
        <p:spPr>
          <a:xfrm>
            <a:off x="6292514" y="3470159"/>
            <a:ext cx="549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8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7" name="文字方塊 76"/>
          <p:cNvSpPr txBox="1"/>
          <p:nvPr/>
        </p:nvSpPr>
        <p:spPr>
          <a:xfrm>
            <a:off x="6292071" y="4540927"/>
            <a:ext cx="549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9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8" name="文字方塊 77"/>
          <p:cNvSpPr txBox="1"/>
          <p:nvPr/>
        </p:nvSpPr>
        <p:spPr>
          <a:xfrm>
            <a:off x="6185116" y="5616454"/>
            <a:ext cx="773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10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9" name="文本框 20"/>
          <p:cNvSpPr txBox="1">
            <a:spLocks noChangeArrowheads="1"/>
          </p:cNvSpPr>
          <p:nvPr/>
        </p:nvSpPr>
        <p:spPr bwMode="auto">
          <a:xfrm>
            <a:off x="1076854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模具工程系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林華清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文本框 20"/>
          <p:cNvSpPr txBox="1">
            <a:spLocks noChangeArrowheads="1"/>
          </p:cNvSpPr>
          <p:nvPr/>
        </p:nvSpPr>
        <p:spPr bwMode="auto">
          <a:xfrm>
            <a:off x="1076854" y="336243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模具工程系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董瑞騰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文本框 20"/>
          <p:cNvSpPr txBox="1">
            <a:spLocks noChangeArrowheads="1"/>
          </p:cNvSpPr>
          <p:nvPr/>
        </p:nvSpPr>
        <p:spPr bwMode="auto">
          <a:xfrm>
            <a:off x="1076854" y="550873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工業工程與管理系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謝柔萱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文本框 20"/>
          <p:cNvSpPr txBox="1">
            <a:spLocks noChangeArrowheads="1"/>
          </p:cNvSpPr>
          <p:nvPr/>
        </p:nvSpPr>
        <p:spPr bwMode="auto">
          <a:xfrm>
            <a:off x="1076853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工業工程與管理系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許馨云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3" name="文本框 20"/>
          <p:cNvSpPr txBox="1">
            <a:spLocks noChangeArrowheads="1"/>
          </p:cNvSpPr>
          <p:nvPr/>
        </p:nvSpPr>
        <p:spPr bwMode="auto">
          <a:xfrm>
            <a:off x="7072741" y="1232016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工業工程與管理系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陳佳伶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4" name="文本框 20"/>
          <p:cNvSpPr txBox="1">
            <a:spLocks noChangeArrowheads="1"/>
          </p:cNvSpPr>
          <p:nvPr/>
        </p:nvSpPr>
        <p:spPr bwMode="auto">
          <a:xfrm>
            <a:off x="7072742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營建工程系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王安琪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5" name="文本框 20"/>
          <p:cNvSpPr txBox="1">
            <a:spLocks noChangeArrowheads="1"/>
          </p:cNvSpPr>
          <p:nvPr/>
        </p:nvSpPr>
        <p:spPr bwMode="auto">
          <a:xfrm>
            <a:off x="7072742" y="3362549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應用英語系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許紓聞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6" name="文本框 20"/>
          <p:cNvSpPr txBox="1">
            <a:spLocks noChangeArrowheads="1"/>
          </p:cNvSpPr>
          <p:nvPr/>
        </p:nvSpPr>
        <p:spPr bwMode="auto">
          <a:xfrm>
            <a:off x="7072742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應用英語系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侯姿羽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7" name="文本框 20"/>
          <p:cNvSpPr txBox="1">
            <a:spLocks noChangeArrowheads="1"/>
          </p:cNvSpPr>
          <p:nvPr/>
        </p:nvSpPr>
        <p:spPr bwMode="auto">
          <a:xfrm>
            <a:off x="7072740" y="5508355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應用英語系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陳雯琪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966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6179909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179909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6175146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6179908" y="4385464"/>
            <a:ext cx="950281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6175145" y="3314687"/>
            <a:ext cx="955045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6179909" y="2247096"/>
            <a:ext cx="950282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6175146" y="1184265"/>
            <a:ext cx="955045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179909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6132647" y="2402559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187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83" name="文本框 20"/>
          <p:cNvSpPr txBox="1">
            <a:spLocks noChangeArrowheads="1"/>
          </p:cNvSpPr>
          <p:nvPr/>
        </p:nvSpPr>
        <p:spPr bwMode="auto">
          <a:xfrm>
            <a:off x="7072741" y="1232016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行銷與流通管理系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蔣錦輝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1567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06804" y="1184272"/>
            <a:ext cx="956142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1076854" y="121662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運籌管理系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金俐綺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等腰三角形 32"/>
          <p:cNvSpPr/>
          <p:nvPr/>
        </p:nvSpPr>
        <p:spPr>
          <a:xfrm rot="5400000">
            <a:off x="217736" y="280895"/>
            <a:ext cx="586379" cy="436792"/>
          </a:xfrm>
          <a:prstGeom prst="triangl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文本框 31"/>
          <p:cNvSpPr txBox="1">
            <a:spLocks noChangeArrowheads="1"/>
          </p:cNvSpPr>
          <p:nvPr/>
        </p:nvSpPr>
        <p:spPr bwMode="auto">
          <a:xfrm>
            <a:off x="729319" y="176125"/>
            <a:ext cx="703314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108</a:t>
            </a:r>
            <a:r>
              <a:rPr lang="zh-TW" altLang="en-US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學年度日間部─操行優良獎</a:t>
            </a:r>
            <a:endParaRPr lang="zh-CN" altLang="en-US" sz="4000" b="1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16330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11566" y="2247103"/>
            <a:ext cx="951379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221093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16329" y="3314695"/>
            <a:ext cx="94661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16330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11567" y="4385464"/>
            <a:ext cx="951378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16330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11567" y="5460991"/>
            <a:ext cx="951378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41949" y="1324343"/>
            <a:ext cx="109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181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141949" y="2402568"/>
            <a:ext cx="109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182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151294" y="3470158"/>
            <a:ext cx="1067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183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168517" y="4540921"/>
            <a:ext cx="1032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184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156057" y="5616456"/>
            <a:ext cx="1067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185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6135029" y="1339737"/>
            <a:ext cx="1040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186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84" name="文本框 20"/>
          <p:cNvSpPr txBox="1">
            <a:spLocks noChangeArrowheads="1"/>
          </p:cNvSpPr>
          <p:nvPr/>
        </p:nvSpPr>
        <p:spPr bwMode="auto">
          <a:xfrm>
            <a:off x="7072742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行銷與流通管理系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林文婷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9" name="文本框 20"/>
          <p:cNvSpPr txBox="1">
            <a:spLocks noChangeArrowheads="1"/>
          </p:cNvSpPr>
          <p:nvPr/>
        </p:nvSpPr>
        <p:spPr bwMode="auto">
          <a:xfrm>
            <a:off x="1076854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運籌管理系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張靖珣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文本框 20"/>
          <p:cNvSpPr txBox="1">
            <a:spLocks noChangeArrowheads="1"/>
          </p:cNvSpPr>
          <p:nvPr/>
        </p:nvSpPr>
        <p:spPr bwMode="auto">
          <a:xfrm>
            <a:off x="1076854" y="336243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運</a:t>
            </a:r>
            <a:r>
              <a:rPr lang="zh-TW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籌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施巧柔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" name="文本框 20"/>
          <p:cNvSpPr txBox="1">
            <a:spLocks noChangeArrowheads="1"/>
          </p:cNvSpPr>
          <p:nvPr/>
        </p:nvSpPr>
        <p:spPr bwMode="auto">
          <a:xfrm>
            <a:off x="7072742" y="3362439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行銷與流通管理系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許景惠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文本框 20"/>
          <p:cNvSpPr txBox="1">
            <a:spLocks noChangeArrowheads="1"/>
          </p:cNvSpPr>
          <p:nvPr/>
        </p:nvSpPr>
        <p:spPr bwMode="auto">
          <a:xfrm>
            <a:off x="1076854" y="550873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運籌管理系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陳雍涵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文本框 20"/>
          <p:cNvSpPr txBox="1">
            <a:spLocks noChangeArrowheads="1"/>
          </p:cNvSpPr>
          <p:nvPr/>
        </p:nvSpPr>
        <p:spPr bwMode="auto">
          <a:xfrm>
            <a:off x="1076853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運籌管理系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何柏毅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6135030" y="3470152"/>
            <a:ext cx="104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188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9" name="文本框 20"/>
          <p:cNvSpPr txBox="1">
            <a:spLocks noChangeArrowheads="1"/>
          </p:cNvSpPr>
          <p:nvPr/>
        </p:nvSpPr>
        <p:spPr bwMode="auto">
          <a:xfrm>
            <a:off x="7072742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行銷與流通管理系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徐子婷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6135031" y="4540929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189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179908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6179907" y="5460991"/>
            <a:ext cx="950281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2" name="文本框 20"/>
          <p:cNvSpPr txBox="1">
            <a:spLocks noChangeArrowheads="1"/>
          </p:cNvSpPr>
          <p:nvPr/>
        </p:nvSpPr>
        <p:spPr bwMode="auto">
          <a:xfrm>
            <a:off x="7072741" y="5508735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行銷與流通管理系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魏宇歆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6135030" y="5616456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190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212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6179909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179909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6175146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6179908" y="4385464"/>
            <a:ext cx="950281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6175145" y="3314687"/>
            <a:ext cx="955045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6179909" y="2247096"/>
            <a:ext cx="950282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6175146" y="1184265"/>
            <a:ext cx="955045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179909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6132647" y="2402559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197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83" name="文本框 20"/>
          <p:cNvSpPr txBox="1">
            <a:spLocks noChangeArrowheads="1"/>
          </p:cNvSpPr>
          <p:nvPr/>
        </p:nvSpPr>
        <p:spPr bwMode="auto">
          <a:xfrm>
            <a:off x="7072741" y="1232016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航運管理系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林鈺晏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1567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06804" y="1184272"/>
            <a:ext cx="956142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1076854" y="121662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行銷與流通管理系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龐仲珉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等腰三角形 32"/>
          <p:cNvSpPr/>
          <p:nvPr/>
        </p:nvSpPr>
        <p:spPr>
          <a:xfrm rot="5400000">
            <a:off x="217736" y="280895"/>
            <a:ext cx="586379" cy="436792"/>
          </a:xfrm>
          <a:prstGeom prst="triangl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文本框 31"/>
          <p:cNvSpPr txBox="1">
            <a:spLocks noChangeArrowheads="1"/>
          </p:cNvSpPr>
          <p:nvPr/>
        </p:nvSpPr>
        <p:spPr bwMode="auto">
          <a:xfrm>
            <a:off x="729319" y="176125"/>
            <a:ext cx="703314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108</a:t>
            </a:r>
            <a:r>
              <a:rPr lang="zh-TW" altLang="en-US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學年度日間部─操行優良獎</a:t>
            </a:r>
            <a:endParaRPr lang="zh-CN" altLang="en-US" sz="4000" b="1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16330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11566" y="2247103"/>
            <a:ext cx="951379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221093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16329" y="3314695"/>
            <a:ext cx="94661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16330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11567" y="4385464"/>
            <a:ext cx="951378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16330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11567" y="5460991"/>
            <a:ext cx="951378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41949" y="1324343"/>
            <a:ext cx="109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191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141949" y="2402568"/>
            <a:ext cx="109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192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151294" y="3470158"/>
            <a:ext cx="1067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193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168517" y="4540921"/>
            <a:ext cx="1032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194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156057" y="5616456"/>
            <a:ext cx="1067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195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6135029" y="1339737"/>
            <a:ext cx="1040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196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84" name="文本框 20"/>
          <p:cNvSpPr txBox="1">
            <a:spLocks noChangeArrowheads="1"/>
          </p:cNvSpPr>
          <p:nvPr/>
        </p:nvSpPr>
        <p:spPr bwMode="auto">
          <a:xfrm>
            <a:off x="7072742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航運管理系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許喬景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9" name="文本框 20"/>
          <p:cNvSpPr txBox="1">
            <a:spLocks noChangeArrowheads="1"/>
          </p:cNvSpPr>
          <p:nvPr/>
        </p:nvSpPr>
        <p:spPr bwMode="auto">
          <a:xfrm>
            <a:off x="1076854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行銷與流通管理系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陳昱吟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文本框 20"/>
          <p:cNvSpPr txBox="1">
            <a:spLocks noChangeArrowheads="1"/>
          </p:cNvSpPr>
          <p:nvPr/>
        </p:nvSpPr>
        <p:spPr bwMode="auto">
          <a:xfrm>
            <a:off x="1076854" y="336243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航運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葉佳欣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" name="文本框 20"/>
          <p:cNvSpPr txBox="1">
            <a:spLocks noChangeArrowheads="1"/>
          </p:cNvSpPr>
          <p:nvPr/>
        </p:nvSpPr>
        <p:spPr bwMode="auto">
          <a:xfrm>
            <a:off x="7072742" y="3362439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航運管理系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楊琇棉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文本框 20"/>
          <p:cNvSpPr txBox="1">
            <a:spLocks noChangeArrowheads="1"/>
          </p:cNvSpPr>
          <p:nvPr/>
        </p:nvSpPr>
        <p:spPr bwMode="auto">
          <a:xfrm>
            <a:off x="1076854" y="550873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航運管理系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邱瀚陞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文本框 20"/>
          <p:cNvSpPr txBox="1">
            <a:spLocks noChangeArrowheads="1"/>
          </p:cNvSpPr>
          <p:nvPr/>
        </p:nvSpPr>
        <p:spPr bwMode="auto">
          <a:xfrm>
            <a:off x="1076853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航運管理系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歐陽大琪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6135030" y="3470152"/>
            <a:ext cx="104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198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9" name="文本框 20"/>
          <p:cNvSpPr txBox="1">
            <a:spLocks noChangeArrowheads="1"/>
          </p:cNvSpPr>
          <p:nvPr/>
        </p:nvSpPr>
        <p:spPr bwMode="auto">
          <a:xfrm>
            <a:off x="7072742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供應鏈管理系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蔡雅如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6135031" y="4540929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199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179908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6179907" y="5460991"/>
            <a:ext cx="950281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2" name="文本框 20"/>
          <p:cNvSpPr txBox="1">
            <a:spLocks noChangeArrowheads="1"/>
          </p:cNvSpPr>
          <p:nvPr/>
        </p:nvSpPr>
        <p:spPr bwMode="auto">
          <a:xfrm>
            <a:off x="7072741" y="5508735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供應鏈管理系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林欣妤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6135030" y="5616456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20</a:t>
            </a:r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0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5899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6179909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179909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6175146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6179908" y="4385464"/>
            <a:ext cx="950281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6175145" y="3314687"/>
            <a:ext cx="955045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6179909" y="2247096"/>
            <a:ext cx="950282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6175146" y="1184265"/>
            <a:ext cx="955045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179909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6132647" y="2402559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207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83" name="文本框 20"/>
          <p:cNvSpPr txBox="1">
            <a:spLocks noChangeArrowheads="1"/>
          </p:cNvSpPr>
          <p:nvPr/>
        </p:nvSpPr>
        <p:spPr bwMode="auto">
          <a:xfrm>
            <a:off x="7072741" y="1232016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金融系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毛宏崴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1567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06804" y="1184272"/>
            <a:ext cx="956142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1076854" y="121662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供應鏈管理系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李佳蓁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等腰三角形 32"/>
          <p:cNvSpPr/>
          <p:nvPr/>
        </p:nvSpPr>
        <p:spPr>
          <a:xfrm rot="5400000">
            <a:off x="217736" y="280895"/>
            <a:ext cx="586379" cy="436792"/>
          </a:xfrm>
          <a:prstGeom prst="triangl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文本框 31"/>
          <p:cNvSpPr txBox="1">
            <a:spLocks noChangeArrowheads="1"/>
          </p:cNvSpPr>
          <p:nvPr/>
        </p:nvSpPr>
        <p:spPr bwMode="auto">
          <a:xfrm>
            <a:off x="729319" y="176125"/>
            <a:ext cx="703314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108</a:t>
            </a:r>
            <a:r>
              <a:rPr lang="zh-TW" altLang="en-US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學年度日間部─操行優良獎</a:t>
            </a:r>
            <a:endParaRPr lang="zh-CN" altLang="en-US" sz="4000" b="1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16330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11566" y="2247103"/>
            <a:ext cx="951379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221093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16329" y="3314695"/>
            <a:ext cx="94661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16330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11567" y="4385464"/>
            <a:ext cx="951378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16330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11567" y="5460991"/>
            <a:ext cx="951378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41949" y="1324343"/>
            <a:ext cx="109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20</a:t>
            </a:r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141949" y="2402568"/>
            <a:ext cx="109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202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151294" y="3470158"/>
            <a:ext cx="1067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203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168517" y="4540921"/>
            <a:ext cx="1032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204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156057" y="5616456"/>
            <a:ext cx="1067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205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6135029" y="1339737"/>
            <a:ext cx="1040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206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84" name="文本框 20"/>
          <p:cNvSpPr txBox="1">
            <a:spLocks noChangeArrowheads="1"/>
          </p:cNvSpPr>
          <p:nvPr/>
        </p:nvSpPr>
        <p:spPr bwMode="auto">
          <a:xfrm>
            <a:off x="7072742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金融系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黃妤婷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9" name="文本框 20"/>
          <p:cNvSpPr txBox="1">
            <a:spLocks noChangeArrowheads="1"/>
          </p:cNvSpPr>
          <p:nvPr/>
        </p:nvSpPr>
        <p:spPr bwMode="auto">
          <a:xfrm>
            <a:off x="1076854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海洋休閒管理系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林雁紫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文本框 20"/>
          <p:cNvSpPr txBox="1">
            <a:spLocks noChangeArrowheads="1"/>
          </p:cNvSpPr>
          <p:nvPr/>
        </p:nvSpPr>
        <p:spPr bwMode="auto">
          <a:xfrm>
            <a:off x="1076854" y="336243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海洋休閒管理系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邱郭予安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" name="文本框 20"/>
          <p:cNvSpPr txBox="1">
            <a:spLocks noChangeArrowheads="1"/>
          </p:cNvSpPr>
          <p:nvPr/>
        </p:nvSpPr>
        <p:spPr bwMode="auto">
          <a:xfrm>
            <a:off x="7072742" y="3362439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金融系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施妤潓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文本框 20"/>
          <p:cNvSpPr txBox="1">
            <a:spLocks noChangeArrowheads="1"/>
          </p:cNvSpPr>
          <p:nvPr/>
        </p:nvSpPr>
        <p:spPr bwMode="auto">
          <a:xfrm>
            <a:off x="1076854" y="550873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金融系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林惠麗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文本框 20"/>
          <p:cNvSpPr txBox="1">
            <a:spLocks noChangeArrowheads="1"/>
          </p:cNvSpPr>
          <p:nvPr/>
        </p:nvSpPr>
        <p:spPr bwMode="auto">
          <a:xfrm>
            <a:off x="1076853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海洋休閒管理系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林靈禹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6135030" y="3470152"/>
            <a:ext cx="104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208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9" name="文本框 20"/>
          <p:cNvSpPr txBox="1">
            <a:spLocks noChangeArrowheads="1"/>
          </p:cNvSpPr>
          <p:nvPr/>
        </p:nvSpPr>
        <p:spPr bwMode="auto">
          <a:xfrm>
            <a:off x="7072742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金融系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李敏瑜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6135031" y="4540929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209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179908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6179907" y="5460991"/>
            <a:ext cx="950281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2" name="文本框 20"/>
          <p:cNvSpPr txBox="1">
            <a:spLocks noChangeArrowheads="1"/>
          </p:cNvSpPr>
          <p:nvPr/>
        </p:nvSpPr>
        <p:spPr bwMode="auto">
          <a:xfrm>
            <a:off x="7072741" y="5508735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金融系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杜維哲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6135030" y="5616456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210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6204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6179909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179909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6175146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6179908" y="4385464"/>
            <a:ext cx="950281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6175145" y="3314687"/>
            <a:ext cx="955045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6179909" y="2247096"/>
            <a:ext cx="950282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6175146" y="1184265"/>
            <a:ext cx="955045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179909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6132647" y="2402559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217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83" name="文本框 20"/>
          <p:cNvSpPr txBox="1">
            <a:spLocks noChangeArrowheads="1"/>
          </p:cNvSpPr>
          <p:nvPr/>
        </p:nvSpPr>
        <p:spPr bwMode="auto">
          <a:xfrm>
            <a:off x="7072741" y="1232016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風險管理與保險系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/>
            <a:r>
              <a:rPr lang="zh-TW" altLang="en-US" sz="3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何祚全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1567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06804" y="1184272"/>
            <a:ext cx="956142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1076854" y="121662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金融系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劉瑩婷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等腰三角形 32"/>
          <p:cNvSpPr/>
          <p:nvPr/>
        </p:nvSpPr>
        <p:spPr>
          <a:xfrm rot="5400000">
            <a:off x="217736" y="280895"/>
            <a:ext cx="586379" cy="436792"/>
          </a:xfrm>
          <a:prstGeom prst="triangl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文本框 31"/>
          <p:cNvSpPr txBox="1">
            <a:spLocks noChangeArrowheads="1"/>
          </p:cNvSpPr>
          <p:nvPr/>
        </p:nvSpPr>
        <p:spPr bwMode="auto">
          <a:xfrm>
            <a:off x="729319" y="176125"/>
            <a:ext cx="703314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108</a:t>
            </a:r>
            <a:r>
              <a:rPr lang="zh-TW" altLang="en-US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學年度日間部─操行優良獎</a:t>
            </a:r>
            <a:endParaRPr lang="zh-CN" altLang="en-US" sz="4000" b="1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16330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11566" y="2247103"/>
            <a:ext cx="951379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221093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16329" y="3314695"/>
            <a:ext cx="94661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16330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11567" y="4385464"/>
            <a:ext cx="951378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16330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11567" y="5460991"/>
            <a:ext cx="951378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41949" y="1324343"/>
            <a:ext cx="109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21</a:t>
            </a:r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141949" y="2402568"/>
            <a:ext cx="109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212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151294" y="3470158"/>
            <a:ext cx="1067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213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168517" y="4540921"/>
            <a:ext cx="1032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214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156057" y="5616456"/>
            <a:ext cx="1067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215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6135029" y="1339737"/>
            <a:ext cx="1040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216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84" name="文本框 20"/>
          <p:cNvSpPr txBox="1">
            <a:spLocks noChangeArrowheads="1"/>
          </p:cNvSpPr>
          <p:nvPr/>
        </p:nvSpPr>
        <p:spPr bwMode="auto">
          <a:xfrm>
            <a:off x="7072742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財務管理系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蔡依庭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9" name="文本框 20"/>
          <p:cNvSpPr txBox="1">
            <a:spLocks noChangeArrowheads="1"/>
          </p:cNvSpPr>
          <p:nvPr/>
        </p:nvSpPr>
        <p:spPr bwMode="auto">
          <a:xfrm>
            <a:off x="1076854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金融系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陳俐蓉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文本框 20"/>
          <p:cNvSpPr txBox="1">
            <a:spLocks noChangeArrowheads="1"/>
          </p:cNvSpPr>
          <p:nvPr/>
        </p:nvSpPr>
        <p:spPr bwMode="auto">
          <a:xfrm>
            <a:off x="1076854" y="336243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風險管理與保險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邱仕揚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" name="文本框 20"/>
          <p:cNvSpPr txBox="1">
            <a:spLocks noChangeArrowheads="1"/>
          </p:cNvSpPr>
          <p:nvPr/>
        </p:nvSpPr>
        <p:spPr bwMode="auto">
          <a:xfrm>
            <a:off x="7072742" y="3362439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財務管理系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蔡嘉芸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文本框 20"/>
          <p:cNvSpPr txBox="1">
            <a:spLocks noChangeArrowheads="1"/>
          </p:cNvSpPr>
          <p:nvPr/>
        </p:nvSpPr>
        <p:spPr bwMode="auto">
          <a:xfrm>
            <a:off x="1076854" y="550873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風險管理與保險系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張仁鴻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文本框 20"/>
          <p:cNvSpPr txBox="1">
            <a:spLocks noChangeArrowheads="1"/>
          </p:cNvSpPr>
          <p:nvPr/>
        </p:nvSpPr>
        <p:spPr bwMode="auto">
          <a:xfrm>
            <a:off x="1076853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風險管理與保險系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林昱辰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6135030" y="3470152"/>
            <a:ext cx="104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218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9" name="文本框 20"/>
          <p:cNvSpPr txBox="1">
            <a:spLocks noChangeArrowheads="1"/>
          </p:cNvSpPr>
          <p:nvPr/>
        </p:nvSpPr>
        <p:spPr bwMode="auto">
          <a:xfrm>
            <a:off x="7072742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財務管理系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蔡東彥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6135031" y="4540929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219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179908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6179907" y="5460991"/>
            <a:ext cx="950281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2" name="文本框 20"/>
          <p:cNvSpPr txBox="1">
            <a:spLocks noChangeArrowheads="1"/>
          </p:cNvSpPr>
          <p:nvPr/>
        </p:nvSpPr>
        <p:spPr bwMode="auto">
          <a:xfrm>
            <a:off x="7072741" y="5508735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財務管理系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吳佳珍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6135030" y="5616456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220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8120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6179909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179909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6175146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6179908" y="4385464"/>
            <a:ext cx="950281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6175145" y="3314687"/>
            <a:ext cx="955045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6179909" y="2247096"/>
            <a:ext cx="950282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6175146" y="1184265"/>
            <a:ext cx="955045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179909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6132647" y="2402559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227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83" name="文本框 20"/>
          <p:cNvSpPr txBox="1">
            <a:spLocks noChangeArrowheads="1"/>
          </p:cNvSpPr>
          <p:nvPr/>
        </p:nvSpPr>
        <p:spPr bwMode="auto">
          <a:xfrm>
            <a:off x="7072741" y="1232016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燕巢校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會計資訊系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洪于晴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1567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06804" y="1184272"/>
            <a:ext cx="956142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1076854" y="121662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財務管理系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鍾宇智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等腰三角形 32"/>
          <p:cNvSpPr/>
          <p:nvPr/>
        </p:nvSpPr>
        <p:spPr>
          <a:xfrm rot="5400000">
            <a:off x="217736" y="280895"/>
            <a:ext cx="586379" cy="436792"/>
          </a:xfrm>
          <a:prstGeom prst="triangl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文本框 31"/>
          <p:cNvSpPr txBox="1">
            <a:spLocks noChangeArrowheads="1"/>
          </p:cNvSpPr>
          <p:nvPr/>
        </p:nvSpPr>
        <p:spPr bwMode="auto">
          <a:xfrm>
            <a:off x="729319" y="176125"/>
            <a:ext cx="703314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108</a:t>
            </a:r>
            <a:r>
              <a:rPr lang="zh-TW" altLang="en-US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學年度日間部─操行優良獎</a:t>
            </a:r>
            <a:endParaRPr lang="zh-CN" altLang="en-US" sz="4000" b="1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16330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11566" y="2247103"/>
            <a:ext cx="951379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221093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16329" y="3314695"/>
            <a:ext cx="94661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16330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11567" y="4385464"/>
            <a:ext cx="951378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16330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11567" y="5460991"/>
            <a:ext cx="951378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41949" y="1324343"/>
            <a:ext cx="109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22</a:t>
            </a:r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141949" y="2402568"/>
            <a:ext cx="109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222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151294" y="3470158"/>
            <a:ext cx="1067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223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168517" y="4540921"/>
            <a:ext cx="1032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224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156057" y="5616456"/>
            <a:ext cx="1067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225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6135029" y="1339737"/>
            <a:ext cx="1040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226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84" name="文本框 20"/>
          <p:cNvSpPr txBox="1">
            <a:spLocks noChangeArrowheads="1"/>
          </p:cNvSpPr>
          <p:nvPr/>
        </p:nvSpPr>
        <p:spPr bwMode="auto">
          <a:xfrm>
            <a:off x="7072742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燕巢校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會計資訊系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魏妤珊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9" name="文本框 20"/>
          <p:cNvSpPr txBox="1">
            <a:spLocks noChangeArrowheads="1"/>
          </p:cNvSpPr>
          <p:nvPr/>
        </p:nvSpPr>
        <p:spPr bwMode="auto">
          <a:xfrm>
            <a:off x="1076854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會計資訊系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賴品丞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文本框 20"/>
          <p:cNvSpPr txBox="1">
            <a:spLocks noChangeArrowheads="1"/>
          </p:cNvSpPr>
          <p:nvPr/>
        </p:nvSpPr>
        <p:spPr bwMode="auto">
          <a:xfrm>
            <a:off x="1076854" y="336243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會計資訊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鄭淮恩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" name="文本框 20"/>
          <p:cNvSpPr txBox="1">
            <a:spLocks noChangeArrowheads="1"/>
          </p:cNvSpPr>
          <p:nvPr/>
        </p:nvSpPr>
        <p:spPr bwMode="auto">
          <a:xfrm>
            <a:off x="7072742" y="3362439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燕巢校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會計資訊系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李育善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文本框 20"/>
          <p:cNvSpPr txBox="1">
            <a:spLocks noChangeArrowheads="1"/>
          </p:cNvSpPr>
          <p:nvPr/>
        </p:nvSpPr>
        <p:spPr bwMode="auto">
          <a:xfrm>
            <a:off x="1076854" y="550873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會計資訊系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陳由承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文本框 20"/>
          <p:cNvSpPr txBox="1">
            <a:spLocks noChangeArrowheads="1"/>
          </p:cNvSpPr>
          <p:nvPr/>
        </p:nvSpPr>
        <p:spPr bwMode="auto">
          <a:xfrm>
            <a:off x="1076853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會計資訊系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蘇詩珊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6135030" y="3470152"/>
            <a:ext cx="104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228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9" name="文本框 20"/>
          <p:cNvSpPr txBox="1">
            <a:spLocks noChangeArrowheads="1"/>
          </p:cNvSpPr>
          <p:nvPr/>
        </p:nvSpPr>
        <p:spPr bwMode="auto">
          <a:xfrm>
            <a:off x="7072742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造船及海洋工程系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林峻毅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6135031" y="4540929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229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179908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6179907" y="5460991"/>
            <a:ext cx="950281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2" name="文本框 20"/>
          <p:cNvSpPr txBox="1">
            <a:spLocks noChangeArrowheads="1"/>
          </p:cNvSpPr>
          <p:nvPr/>
        </p:nvSpPr>
        <p:spPr bwMode="auto">
          <a:xfrm>
            <a:off x="7072741" y="5508735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造船及海洋工程系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張富盛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6135030" y="5616456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230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45281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6179909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179909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6175146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6179908" y="4385464"/>
            <a:ext cx="950281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6175145" y="3314687"/>
            <a:ext cx="955045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6179909" y="2247096"/>
            <a:ext cx="950282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6175146" y="1184265"/>
            <a:ext cx="955045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179909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6132647" y="2402559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237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83" name="文本框 20"/>
          <p:cNvSpPr txBox="1">
            <a:spLocks noChangeArrowheads="1"/>
          </p:cNvSpPr>
          <p:nvPr/>
        </p:nvSpPr>
        <p:spPr bwMode="auto">
          <a:xfrm>
            <a:off x="7072741" y="1232016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電訊工程系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李有恆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1567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06804" y="1184272"/>
            <a:ext cx="956142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1076854" y="121662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造船及海洋工程系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陸佑昇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等腰三角形 32"/>
          <p:cNvSpPr/>
          <p:nvPr/>
        </p:nvSpPr>
        <p:spPr>
          <a:xfrm rot="5400000">
            <a:off x="217736" y="280895"/>
            <a:ext cx="586379" cy="436792"/>
          </a:xfrm>
          <a:prstGeom prst="triangl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文本框 31"/>
          <p:cNvSpPr txBox="1">
            <a:spLocks noChangeArrowheads="1"/>
          </p:cNvSpPr>
          <p:nvPr/>
        </p:nvSpPr>
        <p:spPr bwMode="auto">
          <a:xfrm>
            <a:off x="729319" y="176125"/>
            <a:ext cx="703314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108</a:t>
            </a:r>
            <a:r>
              <a:rPr lang="zh-TW" altLang="en-US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學年度日間部─操行優良獎</a:t>
            </a:r>
            <a:endParaRPr lang="zh-CN" altLang="en-US" sz="4000" b="1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16330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11566" y="2247103"/>
            <a:ext cx="951379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221093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16329" y="3314695"/>
            <a:ext cx="94661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16330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11567" y="4385464"/>
            <a:ext cx="951378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16330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11567" y="5460991"/>
            <a:ext cx="951378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41949" y="1324343"/>
            <a:ext cx="109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23</a:t>
            </a:r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141949" y="2402568"/>
            <a:ext cx="109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232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151294" y="3470158"/>
            <a:ext cx="1067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233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168517" y="4540921"/>
            <a:ext cx="1032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234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156057" y="5616456"/>
            <a:ext cx="1067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235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6135029" y="1339737"/>
            <a:ext cx="1040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236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84" name="文本框 20"/>
          <p:cNvSpPr txBox="1">
            <a:spLocks noChangeArrowheads="1"/>
          </p:cNvSpPr>
          <p:nvPr/>
        </p:nvSpPr>
        <p:spPr bwMode="auto">
          <a:xfrm>
            <a:off x="7072742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電訊工程系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趙嘉詮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9" name="文本框 20"/>
          <p:cNvSpPr txBox="1">
            <a:spLocks noChangeArrowheads="1"/>
          </p:cNvSpPr>
          <p:nvPr/>
        </p:nvSpPr>
        <p:spPr bwMode="auto">
          <a:xfrm>
            <a:off x="1076854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造船及海洋工程系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林瑋晉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文本框 20"/>
          <p:cNvSpPr txBox="1">
            <a:spLocks noChangeArrowheads="1"/>
          </p:cNvSpPr>
          <p:nvPr/>
        </p:nvSpPr>
        <p:spPr bwMode="auto">
          <a:xfrm>
            <a:off x="1076854" y="336243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造船及海洋工程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林弘杰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" name="文本框 20"/>
          <p:cNvSpPr txBox="1">
            <a:spLocks noChangeArrowheads="1"/>
          </p:cNvSpPr>
          <p:nvPr/>
        </p:nvSpPr>
        <p:spPr bwMode="auto">
          <a:xfrm>
            <a:off x="7072742" y="3362439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海洋環境工程系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江燕翔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文本框 20"/>
          <p:cNvSpPr txBox="1">
            <a:spLocks noChangeArrowheads="1"/>
          </p:cNvSpPr>
          <p:nvPr/>
        </p:nvSpPr>
        <p:spPr bwMode="auto">
          <a:xfrm>
            <a:off x="1076854" y="550873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電訊工程系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萬忠霖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文本框 20"/>
          <p:cNvSpPr txBox="1">
            <a:spLocks noChangeArrowheads="1"/>
          </p:cNvSpPr>
          <p:nvPr/>
        </p:nvSpPr>
        <p:spPr bwMode="auto">
          <a:xfrm>
            <a:off x="1076853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造船及海洋</a:t>
            </a:r>
            <a:r>
              <a:rPr lang="zh-TW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工程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林之瑜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6135030" y="3470152"/>
            <a:ext cx="104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238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9" name="文本框 20"/>
          <p:cNvSpPr txBox="1">
            <a:spLocks noChangeArrowheads="1"/>
          </p:cNvSpPr>
          <p:nvPr/>
        </p:nvSpPr>
        <p:spPr bwMode="auto">
          <a:xfrm>
            <a:off x="7072742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海洋環境工程系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陳振澤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6135031" y="4540929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239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179908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6179907" y="5460991"/>
            <a:ext cx="950281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2" name="文本框 20"/>
          <p:cNvSpPr txBox="1">
            <a:spLocks noChangeArrowheads="1"/>
          </p:cNvSpPr>
          <p:nvPr/>
        </p:nvSpPr>
        <p:spPr bwMode="auto">
          <a:xfrm>
            <a:off x="7072741" y="5508735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海洋環境工程系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張家維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6135030" y="5616456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240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1558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6179909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179909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6175146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6179908" y="4385464"/>
            <a:ext cx="950281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6175145" y="3314687"/>
            <a:ext cx="955045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6179909" y="2247096"/>
            <a:ext cx="950282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6175146" y="1184265"/>
            <a:ext cx="955045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179909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6132647" y="2402559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247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83" name="文本框 20"/>
          <p:cNvSpPr txBox="1">
            <a:spLocks noChangeArrowheads="1"/>
          </p:cNvSpPr>
          <p:nvPr/>
        </p:nvSpPr>
        <p:spPr bwMode="auto">
          <a:xfrm>
            <a:off x="7072741" y="1232016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旗津校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輪機工程系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白婷婷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1567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06804" y="1184272"/>
            <a:ext cx="956142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1076854" y="121662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旗津校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航運技術系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連泓安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等腰三角形 32"/>
          <p:cNvSpPr/>
          <p:nvPr/>
        </p:nvSpPr>
        <p:spPr>
          <a:xfrm rot="5400000">
            <a:off x="217736" y="280895"/>
            <a:ext cx="586379" cy="436792"/>
          </a:xfrm>
          <a:prstGeom prst="triangl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文本框 31"/>
          <p:cNvSpPr txBox="1">
            <a:spLocks noChangeArrowheads="1"/>
          </p:cNvSpPr>
          <p:nvPr/>
        </p:nvSpPr>
        <p:spPr bwMode="auto">
          <a:xfrm>
            <a:off x="729319" y="176125"/>
            <a:ext cx="703314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108</a:t>
            </a:r>
            <a:r>
              <a:rPr lang="zh-TW" altLang="en-US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學年度日間部─操行優良獎</a:t>
            </a:r>
            <a:endParaRPr lang="zh-CN" altLang="en-US" sz="4000" b="1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16330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11566" y="2247103"/>
            <a:ext cx="951379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221093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16329" y="3314695"/>
            <a:ext cx="94661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16330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11567" y="4385464"/>
            <a:ext cx="951378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16330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11567" y="5460991"/>
            <a:ext cx="951378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41949" y="1324343"/>
            <a:ext cx="109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24</a:t>
            </a:r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141949" y="2402568"/>
            <a:ext cx="109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242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151294" y="3470158"/>
            <a:ext cx="1067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243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168517" y="4540921"/>
            <a:ext cx="1032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244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156057" y="5616456"/>
            <a:ext cx="1067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245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6135029" y="1339737"/>
            <a:ext cx="1040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246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84" name="文本框 20"/>
          <p:cNvSpPr txBox="1">
            <a:spLocks noChangeArrowheads="1"/>
          </p:cNvSpPr>
          <p:nvPr/>
        </p:nvSpPr>
        <p:spPr bwMode="auto">
          <a:xfrm>
            <a:off x="7072742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旗津校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輪機工程系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張世尚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9" name="文本框 20"/>
          <p:cNvSpPr txBox="1">
            <a:spLocks noChangeArrowheads="1"/>
          </p:cNvSpPr>
          <p:nvPr/>
        </p:nvSpPr>
        <p:spPr bwMode="auto">
          <a:xfrm>
            <a:off x="1076854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旗津校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航運技術系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呂子聖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文本框 20"/>
          <p:cNvSpPr txBox="1">
            <a:spLocks noChangeArrowheads="1"/>
          </p:cNvSpPr>
          <p:nvPr/>
        </p:nvSpPr>
        <p:spPr bwMode="auto">
          <a:xfrm>
            <a:off x="1076854" y="336243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旗津校區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航運技術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劉奕頡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" name="文本框 20"/>
          <p:cNvSpPr txBox="1">
            <a:spLocks noChangeArrowheads="1"/>
          </p:cNvSpPr>
          <p:nvPr/>
        </p:nvSpPr>
        <p:spPr bwMode="auto">
          <a:xfrm>
            <a:off x="7072742" y="3362439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旗津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輪機工程系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王彥程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文本框 20"/>
          <p:cNvSpPr txBox="1">
            <a:spLocks noChangeArrowheads="1"/>
          </p:cNvSpPr>
          <p:nvPr/>
        </p:nvSpPr>
        <p:spPr bwMode="auto">
          <a:xfrm>
            <a:off x="1076854" y="550873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旗津校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航運技術系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陳威豪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文本框 20"/>
          <p:cNvSpPr txBox="1">
            <a:spLocks noChangeArrowheads="1"/>
          </p:cNvSpPr>
          <p:nvPr/>
        </p:nvSpPr>
        <p:spPr bwMode="auto">
          <a:xfrm>
            <a:off x="1076853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旗津校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航運技術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陳銘堯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6135030" y="3470152"/>
            <a:ext cx="104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248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9" name="文本框 20"/>
          <p:cNvSpPr txBox="1">
            <a:spLocks noChangeArrowheads="1"/>
          </p:cNvSpPr>
          <p:nvPr/>
        </p:nvSpPr>
        <p:spPr bwMode="auto">
          <a:xfrm>
            <a:off x="7072742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旗津校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海事資訊科技系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林志鴻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6135031" y="4540929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249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179908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6179907" y="5460991"/>
            <a:ext cx="950281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2" name="文本框 20"/>
          <p:cNvSpPr txBox="1">
            <a:spLocks noChangeArrowheads="1"/>
          </p:cNvSpPr>
          <p:nvPr/>
        </p:nvSpPr>
        <p:spPr bwMode="auto">
          <a:xfrm>
            <a:off x="7072741" y="5508735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旗津校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海事資訊科技系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葉柏賢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6135030" y="5616456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250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0531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6179909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179909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6175146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6179908" y="4385464"/>
            <a:ext cx="950281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6175145" y="3314687"/>
            <a:ext cx="955045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6179909" y="2247096"/>
            <a:ext cx="950282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6175146" y="1184265"/>
            <a:ext cx="955045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179909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6132647" y="2402559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257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83" name="文本框 20"/>
          <p:cNvSpPr txBox="1">
            <a:spLocks noChangeArrowheads="1"/>
          </p:cNvSpPr>
          <p:nvPr/>
        </p:nvSpPr>
        <p:spPr bwMode="auto">
          <a:xfrm>
            <a:off x="7072741" y="1232016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水產食品科學系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許若琪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1567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06804" y="1184272"/>
            <a:ext cx="956142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1076854" y="121662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旗津校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海事資訊科技系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許肇晉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等腰三角形 32"/>
          <p:cNvSpPr/>
          <p:nvPr/>
        </p:nvSpPr>
        <p:spPr>
          <a:xfrm rot="5400000">
            <a:off x="217736" y="280895"/>
            <a:ext cx="586379" cy="436792"/>
          </a:xfrm>
          <a:prstGeom prst="triangl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文本框 31"/>
          <p:cNvSpPr txBox="1">
            <a:spLocks noChangeArrowheads="1"/>
          </p:cNvSpPr>
          <p:nvPr/>
        </p:nvSpPr>
        <p:spPr bwMode="auto">
          <a:xfrm>
            <a:off x="729319" y="176125"/>
            <a:ext cx="703314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108</a:t>
            </a:r>
            <a:r>
              <a:rPr lang="zh-TW" altLang="en-US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學年度日間部─操行優良獎</a:t>
            </a:r>
            <a:endParaRPr lang="zh-CN" altLang="en-US" sz="4000" b="1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16330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11566" y="2247103"/>
            <a:ext cx="951379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221093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16329" y="3314695"/>
            <a:ext cx="94661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16330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11567" y="4385464"/>
            <a:ext cx="951378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16330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11567" y="5460991"/>
            <a:ext cx="951378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41949" y="1324343"/>
            <a:ext cx="109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25</a:t>
            </a:r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141949" y="2402568"/>
            <a:ext cx="109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252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151294" y="3470158"/>
            <a:ext cx="1067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253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168517" y="4540921"/>
            <a:ext cx="1032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254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156057" y="5616456"/>
            <a:ext cx="1067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255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6135029" y="1339737"/>
            <a:ext cx="1040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256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84" name="文本框 20"/>
          <p:cNvSpPr txBox="1">
            <a:spLocks noChangeArrowheads="1"/>
          </p:cNvSpPr>
          <p:nvPr/>
        </p:nvSpPr>
        <p:spPr bwMode="auto">
          <a:xfrm>
            <a:off x="7072742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水產食品科學系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賴碧凰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9" name="文本框 20"/>
          <p:cNvSpPr txBox="1">
            <a:spLocks noChangeArrowheads="1"/>
          </p:cNvSpPr>
          <p:nvPr/>
        </p:nvSpPr>
        <p:spPr bwMode="auto">
          <a:xfrm>
            <a:off x="1076854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漁業生產與管理系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蔡言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文本框 20"/>
          <p:cNvSpPr txBox="1">
            <a:spLocks noChangeArrowheads="1"/>
          </p:cNvSpPr>
          <p:nvPr/>
        </p:nvSpPr>
        <p:spPr bwMode="auto">
          <a:xfrm>
            <a:off x="1076854" y="336243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漁業生產與管理系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鍾旻勳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" name="文本框 20"/>
          <p:cNvSpPr txBox="1">
            <a:spLocks noChangeArrowheads="1"/>
          </p:cNvSpPr>
          <p:nvPr/>
        </p:nvSpPr>
        <p:spPr bwMode="auto">
          <a:xfrm>
            <a:off x="7072742" y="3362439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水產食品科學系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林卉敏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文本框 20"/>
          <p:cNvSpPr txBox="1">
            <a:spLocks noChangeArrowheads="1"/>
          </p:cNvSpPr>
          <p:nvPr/>
        </p:nvSpPr>
        <p:spPr bwMode="auto">
          <a:xfrm>
            <a:off x="1076854" y="550873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水產食品科學系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羅文宏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文本框 20"/>
          <p:cNvSpPr txBox="1">
            <a:spLocks noChangeArrowheads="1"/>
          </p:cNvSpPr>
          <p:nvPr/>
        </p:nvSpPr>
        <p:spPr bwMode="auto">
          <a:xfrm>
            <a:off x="1076853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漁業生產與管理系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李翰僑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6135030" y="3470152"/>
            <a:ext cx="104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258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9" name="文本框 20"/>
          <p:cNvSpPr txBox="1">
            <a:spLocks noChangeArrowheads="1"/>
          </p:cNvSpPr>
          <p:nvPr/>
        </p:nvSpPr>
        <p:spPr bwMode="auto">
          <a:xfrm>
            <a:off x="7072742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水產食品科學系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吳芳瑜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6135031" y="4540929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259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179908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6179907" y="5460991"/>
            <a:ext cx="950281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2" name="文本框 20"/>
          <p:cNvSpPr txBox="1">
            <a:spLocks noChangeArrowheads="1"/>
          </p:cNvSpPr>
          <p:nvPr/>
        </p:nvSpPr>
        <p:spPr bwMode="auto">
          <a:xfrm>
            <a:off x="7072741" y="5508735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水產食品科學系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洪瑋真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6135030" y="5616456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260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50865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6179909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179909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6175146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6179908" y="4385464"/>
            <a:ext cx="950281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6175145" y="3314687"/>
            <a:ext cx="955045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6179909" y="2247096"/>
            <a:ext cx="950282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6175146" y="1184265"/>
            <a:ext cx="955045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179909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6132647" y="2402559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267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83" name="文本框 20"/>
          <p:cNvSpPr txBox="1">
            <a:spLocks noChangeArrowheads="1"/>
          </p:cNvSpPr>
          <p:nvPr/>
        </p:nvSpPr>
        <p:spPr bwMode="auto">
          <a:xfrm>
            <a:off x="7072741" y="1232016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水產養殖系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黃泓淞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1567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06804" y="1184272"/>
            <a:ext cx="956142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1076854" y="121662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水產養殖系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袁仕倫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等腰三角形 32"/>
          <p:cNvSpPr/>
          <p:nvPr/>
        </p:nvSpPr>
        <p:spPr>
          <a:xfrm rot="5400000">
            <a:off x="217736" y="280895"/>
            <a:ext cx="586379" cy="436792"/>
          </a:xfrm>
          <a:prstGeom prst="triangl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文本框 31"/>
          <p:cNvSpPr txBox="1">
            <a:spLocks noChangeArrowheads="1"/>
          </p:cNvSpPr>
          <p:nvPr/>
        </p:nvSpPr>
        <p:spPr bwMode="auto">
          <a:xfrm>
            <a:off x="729319" y="176125"/>
            <a:ext cx="703314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108</a:t>
            </a:r>
            <a:r>
              <a:rPr lang="zh-TW" altLang="en-US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學年度日間部─操行優良獎</a:t>
            </a:r>
            <a:endParaRPr lang="zh-CN" altLang="en-US" sz="4000" b="1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16330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11566" y="2247103"/>
            <a:ext cx="951379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221093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16329" y="3314695"/>
            <a:ext cx="94661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16330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11567" y="4385464"/>
            <a:ext cx="951378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16330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11567" y="5460991"/>
            <a:ext cx="951378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41949" y="1324343"/>
            <a:ext cx="109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26</a:t>
            </a:r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141949" y="2402568"/>
            <a:ext cx="109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262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151294" y="3470158"/>
            <a:ext cx="1067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263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168517" y="4540921"/>
            <a:ext cx="1032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264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156057" y="5616456"/>
            <a:ext cx="1067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265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6135029" y="1339737"/>
            <a:ext cx="1040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266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84" name="文本框 20"/>
          <p:cNvSpPr txBox="1">
            <a:spLocks noChangeArrowheads="1"/>
          </p:cNvSpPr>
          <p:nvPr/>
        </p:nvSpPr>
        <p:spPr bwMode="auto">
          <a:xfrm>
            <a:off x="7072742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海洋生物技術系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鍾哲瑋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9" name="文本框 20"/>
          <p:cNvSpPr txBox="1">
            <a:spLocks noChangeArrowheads="1"/>
          </p:cNvSpPr>
          <p:nvPr/>
        </p:nvSpPr>
        <p:spPr bwMode="auto">
          <a:xfrm>
            <a:off x="1076854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水產養殖系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柯思羽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文本框 20"/>
          <p:cNvSpPr txBox="1">
            <a:spLocks noChangeArrowheads="1"/>
          </p:cNvSpPr>
          <p:nvPr/>
        </p:nvSpPr>
        <p:spPr bwMode="auto">
          <a:xfrm>
            <a:off x="1076854" y="336243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水產養殖系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黃柔瑩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" name="文本框 20"/>
          <p:cNvSpPr txBox="1">
            <a:spLocks noChangeArrowheads="1"/>
          </p:cNvSpPr>
          <p:nvPr/>
        </p:nvSpPr>
        <p:spPr bwMode="auto">
          <a:xfrm>
            <a:off x="7072742" y="3362439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海洋生物技術系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/>
            <a:r>
              <a:rPr lang="zh-TW" altLang="en-US" sz="3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李坤曄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文本框 20"/>
          <p:cNvSpPr txBox="1">
            <a:spLocks noChangeArrowheads="1"/>
          </p:cNvSpPr>
          <p:nvPr/>
        </p:nvSpPr>
        <p:spPr bwMode="auto">
          <a:xfrm>
            <a:off x="1076854" y="550873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水產養殖系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林連蒂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文本框 20"/>
          <p:cNvSpPr txBox="1">
            <a:spLocks noChangeArrowheads="1"/>
          </p:cNvSpPr>
          <p:nvPr/>
        </p:nvSpPr>
        <p:spPr bwMode="auto">
          <a:xfrm>
            <a:off x="1076853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水產養殖系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吳爾昌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6135030" y="3470152"/>
            <a:ext cx="104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268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9" name="文本框 20"/>
          <p:cNvSpPr txBox="1">
            <a:spLocks noChangeArrowheads="1"/>
          </p:cNvSpPr>
          <p:nvPr/>
        </p:nvSpPr>
        <p:spPr bwMode="auto">
          <a:xfrm>
            <a:off x="7072742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海洋生物技術系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葉秋明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6135031" y="4540929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269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179908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6179907" y="5460991"/>
            <a:ext cx="950281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2" name="文本框 20"/>
          <p:cNvSpPr txBox="1">
            <a:spLocks noChangeArrowheads="1"/>
          </p:cNvSpPr>
          <p:nvPr/>
        </p:nvSpPr>
        <p:spPr bwMode="auto">
          <a:xfrm>
            <a:off x="7072741" y="5508735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燕巢校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智慧商務系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徐欣榆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6135030" y="5616456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270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97232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6179909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179909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6175146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6179908" y="4385464"/>
            <a:ext cx="950281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6175145" y="3314687"/>
            <a:ext cx="955045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6179909" y="2247096"/>
            <a:ext cx="950282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6175146" y="1184265"/>
            <a:ext cx="955045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179909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6132647" y="2402559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277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83" name="文本框 20"/>
          <p:cNvSpPr txBox="1">
            <a:spLocks noChangeArrowheads="1"/>
          </p:cNvSpPr>
          <p:nvPr/>
        </p:nvSpPr>
        <p:spPr bwMode="auto">
          <a:xfrm>
            <a:off x="7072741" y="1232016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燕巢校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財政稅務系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徐翊庭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1567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06804" y="1184272"/>
            <a:ext cx="956142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1076854" y="121662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燕巢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智慧商務系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林琨閔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等腰三角形 32"/>
          <p:cNvSpPr/>
          <p:nvPr/>
        </p:nvSpPr>
        <p:spPr>
          <a:xfrm rot="5400000">
            <a:off x="217736" y="280895"/>
            <a:ext cx="586379" cy="436792"/>
          </a:xfrm>
          <a:prstGeom prst="triangl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文本框 31"/>
          <p:cNvSpPr txBox="1">
            <a:spLocks noChangeArrowheads="1"/>
          </p:cNvSpPr>
          <p:nvPr/>
        </p:nvSpPr>
        <p:spPr bwMode="auto">
          <a:xfrm>
            <a:off x="729319" y="176125"/>
            <a:ext cx="703314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108</a:t>
            </a:r>
            <a:r>
              <a:rPr lang="zh-TW" altLang="en-US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學年度日間部─操行優良獎</a:t>
            </a:r>
            <a:endParaRPr lang="zh-CN" altLang="en-US" sz="4000" b="1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16330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11566" y="2247103"/>
            <a:ext cx="951379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221093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16329" y="3314695"/>
            <a:ext cx="94661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16330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11567" y="4385464"/>
            <a:ext cx="951378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16330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11567" y="5460991"/>
            <a:ext cx="951378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41949" y="1324343"/>
            <a:ext cx="109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27</a:t>
            </a:r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141949" y="2402568"/>
            <a:ext cx="109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272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151294" y="3470158"/>
            <a:ext cx="1067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273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168517" y="4540921"/>
            <a:ext cx="1032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274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156057" y="5616456"/>
            <a:ext cx="1067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275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6135029" y="1339737"/>
            <a:ext cx="1040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276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84" name="文本框 20"/>
          <p:cNvSpPr txBox="1">
            <a:spLocks noChangeArrowheads="1"/>
          </p:cNvSpPr>
          <p:nvPr/>
        </p:nvSpPr>
        <p:spPr bwMode="auto">
          <a:xfrm>
            <a:off x="7072742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燕巢校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財政稅務系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周思廷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9" name="文本框 20"/>
          <p:cNvSpPr txBox="1">
            <a:spLocks noChangeArrowheads="1"/>
          </p:cNvSpPr>
          <p:nvPr/>
        </p:nvSpPr>
        <p:spPr bwMode="auto">
          <a:xfrm>
            <a:off x="1076854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燕巢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智慧商務系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黃昱澤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文本框 20"/>
          <p:cNvSpPr txBox="1">
            <a:spLocks noChangeArrowheads="1"/>
          </p:cNvSpPr>
          <p:nvPr/>
        </p:nvSpPr>
        <p:spPr bwMode="auto">
          <a:xfrm>
            <a:off x="1076854" y="336243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燕巢校區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智慧商務系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劉家銘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" name="文本框 20"/>
          <p:cNvSpPr txBox="1">
            <a:spLocks noChangeArrowheads="1"/>
          </p:cNvSpPr>
          <p:nvPr/>
        </p:nvSpPr>
        <p:spPr bwMode="auto">
          <a:xfrm>
            <a:off x="7072742" y="3362439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燕巢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財政稅務系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黃聖捷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文本框 20"/>
          <p:cNvSpPr txBox="1">
            <a:spLocks noChangeArrowheads="1"/>
          </p:cNvSpPr>
          <p:nvPr/>
        </p:nvSpPr>
        <p:spPr bwMode="auto">
          <a:xfrm>
            <a:off x="1076854" y="550873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燕巢校區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智慧商務系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張鈞皓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文本框 20"/>
          <p:cNvSpPr txBox="1">
            <a:spLocks noChangeArrowheads="1"/>
          </p:cNvSpPr>
          <p:nvPr/>
        </p:nvSpPr>
        <p:spPr bwMode="auto">
          <a:xfrm>
            <a:off x="1076853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燕巢校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智慧商務系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/>
            <a:r>
              <a:rPr lang="zh-TW" altLang="en-US" sz="3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黃珺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6135030" y="3470152"/>
            <a:ext cx="104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278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9" name="文本框 20"/>
          <p:cNvSpPr txBox="1">
            <a:spLocks noChangeArrowheads="1"/>
          </p:cNvSpPr>
          <p:nvPr/>
        </p:nvSpPr>
        <p:spPr bwMode="auto">
          <a:xfrm>
            <a:off x="7072742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燕巢校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財政稅務系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邱齡瑩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6135031" y="4540929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279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179908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6179907" y="5460991"/>
            <a:ext cx="950281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2" name="文本框 20"/>
          <p:cNvSpPr txBox="1">
            <a:spLocks noChangeArrowheads="1"/>
          </p:cNvSpPr>
          <p:nvPr/>
        </p:nvSpPr>
        <p:spPr bwMode="auto">
          <a:xfrm>
            <a:off x="7072741" y="5508735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燕巢校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財政稅務系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李佩臻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6135030" y="5616456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280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3887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11567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06804" y="1184272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1076854" y="1216622"/>
            <a:ext cx="4814457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應用日語系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張穎欣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等腰三角形 32"/>
          <p:cNvSpPr/>
          <p:nvPr/>
        </p:nvSpPr>
        <p:spPr>
          <a:xfrm rot="5400000">
            <a:off x="217736" y="280895"/>
            <a:ext cx="586379" cy="436792"/>
          </a:xfrm>
          <a:prstGeom prst="triangl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文本框 31"/>
          <p:cNvSpPr txBox="1">
            <a:spLocks noChangeArrowheads="1"/>
          </p:cNvSpPr>
          <p:nvPr/>
        </p:nvSpPr>
        <p:spPr bwMode="auto">
          <a:xfrm>
            <a:off x="729320" y="176125"/>
            <a:ext cx="702320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108</a:t>
            </a:r>
            <a:r>
              <a:rPr lang="zh-TW" altLang="en-US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學年度日間部─操行優良獎</a:t>
            </a:r>
            <a:endParaRPr lang="zh-CN" altLang="en-US" sz="4000" b="1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16330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11567" y="2247103"/>
            <a:ext cx="779033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221093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16330" y="3314695"/>
            <a:ext cx="77427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16330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11567" y="4385464"/>
            <a:ext cx="779033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16330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11567" y="5460991"/>
            <a:ext cx="779033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6175146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179909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6184672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6179909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6179909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6175146" y="1184270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6174703" y="2247101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6174703" y="3314695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6174703" y="4385463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6174703" y="5460991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228238" y="1339737"/>
            <a:ext cx="769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11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228239" y="2402564"/>
            <a:ext cx="769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12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228239" y="3470158"/>
            <a:ext cx="769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13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228239" y="4540928"/>
            <a:ext cx="769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14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228240" y="5616456"/>
            <a:ext cx="769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15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6179909" y="1339733"/>
            <a:ext cx="778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16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6179910" y="2402563"/>
            <a:ext cx="779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17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6" name="文字方塊 75"/>
          <p:cNvSpPr txBox="1"/>
          <p:nvPr/>
        </p:nvSpPr>
        <p:spPr>
          <a:xfrm>
            <a:off x="6186002" y="3470270"/>
            <a:ext cx="773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18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7" name="文字方塊 76"/>
          <p:cNvSpPr txBox="1"/>
          <p:nvPr/>
        </p:nvSpPr>
        <p:spPr>
          <a:xfrm>
            <a:off x="6186002" y="4540926"/>
            <a:ext cx="773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19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8" name="文字方塊 77"/>
          <p:cNvSpPr txBox="1"/>
          <p:nvPr/>
        </p:nvSpPr>
        <p:spPr>
          <a:xfrm>
            <a:off x="6186002" y="5616456"/>
            <a:ext cx="773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>
                <a:solidFill>
                  <a:schemeClr val="bg1"/>
                </a:solidFill>
                <a:cs typeface="+mn-ea"/>
              </a:rPr>
              <a:t>2</a:t>
            </a:r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0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9" name="文本框 20"/>
          <p:cNvSpPr txBox="1">
            <a:spLocks noChangeArrowheads="1"/>
          </p:cNvSpPr>
          <p:nvPr/>
        </p:nvSpPr>
        <p:spPr bwMode="auto">
          <a:xfrm>
            <a:off x="1076854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應用日語系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陳俞蒨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文本框 20"/>
          <p:cNvSpPr txBox="1">
            <a:spLocks noChangeArrowheads="1"/>
          </p:cNvSpPr>
          <p:nvPr/>
        </p:nvSpPr>
        <p:spPr bwMode="auto">
          <a:xfrm>
            <a:off x="1076854" y="336243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應用日語系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/>
            <a:r>
              <a:rPr lang="zh-TW" altLang="en-US" sz="3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郭聿芳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文本框 20"/>
          <p:cNvSpPr txBox="1">
            <a:spLocks noChangeArrowheads="1"/>
          </p:cNvSpPr>
          <p:nvPr/>
        </p:nvSpPr>
        <p:spPr bwMode="auto">
          <a:xfrm>
            <a:off x="1076854" y="550873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應用日語系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余品賢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文本框 20"/>
          <p:cNvSpPr txBox="1">
            <a:spLocks noChangeArrowheads="1"/>
          </p:cNvSpPr>
          <p:nvPr/>
        </p:nvSpPr>
        <p:spPr bwMode="auto">
          <a:xfrm>
            <a:off x="1076853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應用日語系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李潔霖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3" name="文本框 20"/>
          <p:cNvSpPr txBox="1">
            <a:spLocks noChangeArrowheads="1"/>
          </p:cNvSpPr>
          <p:nvPr/>
        </p:nvSpPr>
        <p:spPr bwMode="auto">
          <a:xfrm>
            <a:off x="7072741" y="1232016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應用日語系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宋波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4" name="文本框 20"/>
          <p:cNvSpPr txBox="1">
            <a:spLocks noChangeArrowheads="1"/>
          </p:cNvSpPr>
          <p:nvPr/>
        </p:nvSpPr>
        <p:spPr bwMode="auto">
          <a:xfrm>
            <a:off x="7072742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應用日語系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劉珊甄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5" name="文本框 20"/>
          <p:cNvSpPr txBox="1">
            <a:spLocks noChangeArrowheads="1"/>
          </p:cNvSpPr>
          <p:nvPr/>
        </p:nvSpPr>
        <p:spPr bwMode="auto">
          <a:xfrm>
            <a:off x="7072742" y="3362549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資訊管理系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黃</a:t>
            </a:r>
            <a:r>
              <a:rPr lang="zh-TW" altLang="en-US" sz="3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智</a:t>
            </a:r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贊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6" name="文本框 20"/>
          <p:cNvSpPr txBox="1">
            <a:spLocks noChangeArrowheads="1"/>
          </p:cNvSpPr>
          <p:nvPr/>
        </p:nvSpPr>
        <p:spPr bwMode="auto">
          <a:xfrm>
            <a:off x="7072742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金融系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宋秦超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7" name="文本框 20"/>
          <p:cNvSpPr txBox="1">
            <a:spLocks noChangeArrowheads="1"/>
          </p:cNvSpPr>
          <p:nvPr/>
        </p:nvSpPr>
        <p:spPr bwMode="auto">
          <a:xfrm>
            <a:off x="7072740" y="5508355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金融系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袁星凱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94504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6179909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179909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6175146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6179908" y="4385464"/>
            <a:ext cx="950281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6175145" y="3314687"/>
            <a:ext cx="955045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6179909" y="2247096"/>
            <a:ext cx="950282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6175146" y="1184265"/>
            <a:ext cx="955045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179909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6132647" y="2402559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287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83" name="文本框 20"/>
          <p:cNvSpPr txBox="1">
            <a:spLocks noChangeArrowheads="1"/>
          </p:cNvSpPr>
          <p:nvPr/>
        </p:nvSpPr>
        <p:spPr bwMode="auto">
          <a:xfrm>
            <a:off x="7072741" y="1232016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商務資訊應用系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李兆翔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1567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06804" y="1184272"/>
            <a:ext cx="956142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1076854" y="121662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燕巢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財政稅務系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王思涵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等腰三角形 32"/>
          <p:cNvSpPr/>
          <p:nvPr/>
        </p:nvSpPr>
        <p:spPr>
          <a:xfrm rot="5400000">
            <a:off x="217736" y="280895"/>
            <a:ext cx="586379" cy="436792"/>
          </a:xfrm>
          <a:prstGeom prst="triangl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文本框 31"/>
          <p:cNvSpPr txBox="1">
            <a:spLocks noChangeArrowheads="1"/>
          </p:cNvSpPr>
          <p:nvPr/>
        </p:nvSpPr>
        <p:spPr bwMode="auto">
          <a:xfrm>
            <a:off x="729319" y="176125"/>
            <a:ext cx="703314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108</a:t>
            </a:r>
            <a:r>
              <a:rPr lang="zh-TW" altLang="en-US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學年度日間部─操行優良獎</a:t>
            </a:r>
            <a:endParaRPr lang="zh-CN" altLang="en-US" sz="4000" b="1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16330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11566" y="2247103"/>
            <a:ext cx="951379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221093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16329" y="3314695"/>
            <a:ext cx="94661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16330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11567" y="4385464"/>
            <a:ext cx="951378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16330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11567" y="5460991"/>
            <a:ext cx="951378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41949" y="1324343"/>
            <a:ext cx="109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28</a:t>
            </a:r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141949" y="2402568"/>
            <a:ext cx="109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282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151294" y="3470158"/>
            <a:ext cx="1067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283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168517" y="4540921"/>
            <a:ext cx="1032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284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156057" y="5616456"/>
            <a:ext cx="1067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285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6135029" y="1339737"/>
            <a:ext cx="1040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286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84" name="文本框 20"/>
          <p:cNvSpPr txBox="1">
            <a:spLocks noChangeArrowheads="1"/>
          </p:cNvSpPr>
          <p:nvPr/>
        </p:nvSpPr>
        <p:spPr bwMode="auto">
          <a:xfrm>
            <a:off x="7072742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商務資訊應用系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吳佳穗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9" name="文本框 20"/>
          <p:cNvSpPr txBox="1">
            <a:spLocks noChangeArrowheads="1"/>
          </p:cNvSpPr>
          <p:nvPr/>
        </p:nvSpPr>
        <p:spPr bwMode="auto">
          <a:xfrm>
            <a:off x="1076854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商務資訊應用系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王俊智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文本框 20"/>
          <p:cNvSpPr txBox="1">
            <a:spLocks noChangeArrowheads="1"/>
          </p:cNvSpPr>
          <p:nvPr/>
        </p:nvSpPr>
        <p:spPr bwMode="auto">
          <a:xfrm>
            <a:off x="1076854" y="336243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商務資訊應用系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陳憶晴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" name="文本框 20"/>
          <p:cNvSpPr txBox="1">
            <a:spLocks noChangeArrowheads="1"/>
          </p:cNvSpPr>
          <p:nvPr/>
        </p:nvSpPr>
        <p:spPr bwMode="auto">
          <a:xfrm>
            <a:off x="7072742" y="3362439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商務資訊應用系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曾柔瑄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文本框 20"/>
          <p:cNvSpPr txBox="1">
            <a:spLocks noChangeArrowheads="1"/>
          </p:cNvSpPr>
          <p:nvPr/>
        </p:nvSpPr>
        <p:spPr bwMode="auto">
          <a:xfrm>
            <a:off x="1076854" y="550873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商務資訊應用系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汪皓源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文本框 20"/>
          <p:cNvSpPr txBox="1">
            <a:spLocks noChangeArrowheads="1"/>
          </p:cNvSpPr>
          <p:nvPr/>
        </p:nvSpPr>
        <p:spPr bwMode="auto">
          <a:xfrm>
            <a:off x="1076853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商務資訊應用系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/>
            <a:r>
              <a:rPr lang="zh-TW" altLang="en-US" sz="3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江</a:t>
            </a:r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虹儒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6135030" y="3470152"/>
            <a:ext cx="104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288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9" name="文本框 20"/>
          <p:cNvSpPr txBox="1">
            <a:spLocks noChangeArrowheads="1"/>
          </p:cNvSpPr>
          <p:nvPr/>
        </p:nvSpPr>
        <p:spPr bwMode="auto">
          <a:xfrm>
            <a:off x="7072742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商務資訊應用系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黃培雅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6135031" y="4540929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289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179908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6179907" y="5460991"/>
            <a:ext cx="950281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2" name="文本框 20"/>
          <p:cNvSpPr txBox="1">
            <a:spLocks noChangeArrowheads="1"/>
          </p:cNvSpPr>
          <p:nvPr/>
        </p:nvSpPr>
        <p:spPr bwMode="auto">
          <a:xfrm>
            <a:off x="7072741" y="5508735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機械工程系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程崇睿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6135030" y="5616456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290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68023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6179909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179909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6175146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6179908" y="4385464"/>
            <a:ext cx="950281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6175145" y="3314687"/>
            <a:ext cx="955045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6179909" y="2247096"/>
            <a:ext cx="950282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6175146" y="1184265"/>
            <a:ext cx="955045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179909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6132647" y="2402559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297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83" name="文本框 20"/>
          <p:cNvSpPr txBox="1">
            <a:spLocks noChangeArrowheads="1"/>
          </p:cNvSpPr>
          <p:nvPr/>
        </p:nvSpPr>
        <p:spPr bwMode="auto">
          <a:xfrm>
            <a:off x="7072741" y="1232016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機械工程系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方鈺智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1567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06804" y="1184272"/>
            <a:ext cx="956142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1076854" y="121662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</a:t>
            </a:r>
            <a:r>
              <a:rPr lang="zh-TW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工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機械工程系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張寶霖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等腰三角形 32"/>
          <p:cNvSpPr/>
          <p:nvPr/>
        </p:nvSpPr>
        <p:spPr>
          <a:xfrm rot="5400000">
            <a:off x="217736" y="280895"/>
            <a:ext cx="586379" cy="436792"/>
          </a:xfrm>
          <a:prstGeom prst="triangl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文本框 31"/>
          <p:cNvSpPr txBox="1">
            <a:spLocks noChangeArrowheads="1"/>
          </p:cNvSpPr>
          <p:nvPr/>
        </p:nvSpPr>
        <p:spPr bwMode="auto">
          <a:xfrm>
            <a:off x="729319" y="176125"/>
            <a:ext cx="703314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108</a:t>
            </a:r>
            <a:r>
              <a:rPr lang="zh-TW" altLang="en-US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學年度日間部─操行優良獎</a:t>
            </a:r>
            <a:endParaRPr lang="zh-CN" altLang="en-US" sz="4000" b="1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16330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11566" y="2247103"/>
            <a:ext cx="951379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221093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16329" y="3314695"/>
            <a:ext cx="94661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16330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11567" y="4385464"/>
            <a:ext cx="951378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16330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11567" y="5460991"/>
            <a:ext cx="951378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41949" y="1324343"/>
            <a:ext cx="109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29</a:t>
            </a:r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141949" y="2402568"/>
            <a:ext cx="109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292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151294" y="3470158"/>
            <a:ext cx="1067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293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168517" y="4540921"/>
            <a:ext cx="1032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294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156057" y="5616456"/>
            <a:ext cx="1067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295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6135029" y="1339737"/>
            <a:ext cx="1040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296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84" name="文本框 20"/>
          <p:cNvSpPr txBox="1">
            <a:spLocks noChangeArrowheads="1"/>
          </p:cNvSpPr>
          <p:nvPr/>
        </p:nvSpPr>
        <p:spPr bwMode="auto">
          <a:xfrm>
            <a:off x="7072742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模具工程系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吳俊毅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9" name="文本框 20"/>
          <p:cNvSpPr txBox="1">
            <a:spLocks noChangeArrowheads="1"/>
          </p:cNvSpPr>
          <p:nvPr/>
        </p:nvSpPr>
        <p:spPr bwMode="auto">
          <a:xfrm>
            <a:off x="1076854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機械工程系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易恆祥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文本框 20"/>
          <p:cNvSpPr txBox="1">
            <a:spLocks noChangeArrowheads="1"/>
          </p:cNvSpPr>
          <p:nvPr/>
        </p:nvSpPr>
        <p:spPr bwMode="auto">
          <a:xfrm>
            <a:off x="1076854" y="336243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機械工程系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蔡金忠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" name="文本框 20"/>
          <p:cNvSpPr txBox="1">
            <a:spLocks noChangeArrowheads="1"/>
          </p:cNvSpPr>
          <p:nvPr/>
        </p:nvSpPr>
        <p:spPr bwMode="auto">
          <a:xfrm>
            <a:off x="7072742" y="3362439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模具工程系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李庭旭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文本框 20"/>
          <p:cNvSpPr txBox="1">
            <a:spLocks noChangeArrowheads="1"/>
          </p:cNvSpPr>
          <p:nvPr/>
        </p:nvSpPr>
        <p:spPr bwMode="auto">
          <a:xfrm>
            <a:off x="1076854" y="550873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機械工程系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林義傑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文本框 20"/>
          <p:cNvSpPr txBox="1">
            <a:spLocks noChangeArrowheads="1"/>
          </p:cNvSpPr>
          <p:nvPr/>
        </p:nvSpPr>
        <p:spPr bwMode="auto">
          <a:xfrm>
            <a:off x="1076853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機械工程系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黃昱霖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6135030" y="3470152"/>
            <a:ext cx="104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298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9" name="文本框 20"/>
          <p:cNvSpPr txBox="1">
            <a:spLocks noChangeArrowheads="1"/>
          </p:cNvSpPr>
          <p:nvPr/>
        </p:nvSpPr>
        <p:spPr bwMode="auto">
          <a:xfrm>
            <a:off x="7072742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模具工程系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許廷瑋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6135031" y="4540929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299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179908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6179907" y="5460991"/>
            <a:ext cx="950281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2" name="文本框 20"/>
          <p:cNvSpPr txBox="1">
            <a:spLocks noChangeArrowheads="1"/>
          </p:cNvSpPr>
          <p:nvPr/>
        </p:nvSpPr>
        <p:spPr bwMode="auto">
          <a:xfrm>
            <a:off x="7072741" y="5508735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模具工程系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殷敬堯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6135030" y="5616456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30</a:t>
            </a:r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0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9747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6179909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179909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6175146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6179908" y="4385464"/>
            <a:ext cx="950281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6175145" y="3314687"/>
            <a:ext cx="955045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6179909" y="2247096"/>
            <a:ext cx="950282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6175146" y="1184265"/>
            <a:ext cx="955045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179909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6132647" y="2402559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307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83" name="文本框 20"/>
          <p:cNvSpPr txBox="1">
            <a:spLocks noChangeArrowheads="1"/>
          </p:cNvSpPr>
          <p:nvPr/>
        </p:nvSpPr>
        <p:spPr bwMode="auto">
          <a:xfrm>
            <a:off x="7072741" y="1232016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燕巢校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觀光管理系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黃晴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1567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06804" y="1184272"/>
            <a:ext cx="956142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1076854" y="121662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機電工程系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曾俊銘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等腰三角形 32"/>
          <p:cNvSpPr/>
          <p:nvPr/>
        </p:nvSpPr>
        <p:spPr>
          <a:xfrm rot="5400000">
            <a:off x="217736" y="280895"/>
            <a:ext cx="586379" cy="436792"/>
          </a:xfrm>
          <a:prstGeom prst="triangl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文本框 31"/>
          <p:cNvSpPr txBox="1">
            <a:spLocks noChangeArrowheads="1"/>
          </p:cNvSpPr>
          <p:nvPr/>
        </p:nvSpPr>
        <p:spPr bwMode="auto">
          <a:xfrm>
            <a:off x="729319" y="176125"/>
            <a:ext cx="703314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108</a:t>
            </a:r>
            <a:r>
              <a:rPr lang="zh-TW" altLang="en-US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學年度日間部─操行優良獎</a:t>
            </a:r>
            <a:endParaRPr lang="zh-CN" altLang="en-US" sz="4000" b="1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16330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11566" y="2247103"/>
            <a:ext cx="951379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221093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16329" y="3314695"/>
            <a:ext cx="94661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16330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11567" y="4385464"/>
            <a:ext cx="951378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16330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11567" y="5460991"/>
            <a:ext cx="951378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41949" y="1324343"/>
            <a:ext cx="109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30</a:t>
            </a:r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141949" y="2402568"/>
            <a:ext cx="109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302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151294" y="3470158"/>
            <a:ext cx="1067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303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168517" y="4540921"/>
            <a:ext cx="1032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304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156057" y="5616456"/>
            <a:ext cx="1067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305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6135029" y="1339737"/>
            <a:ext cx="1040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306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84" name="文本框 20"/>
          <p:cNvSpPr txBox="1">
            <a:spLocks noChangeArrowheads="1"/>
          </p:cNvSpPr>
          <p:nvPr/>
        </p:nvSpPr>
        <p:spPr bwMode="auto">
          <a:xfrm>
            <a:off x="7072742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燕巢校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觀光管理系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楊雅涵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9" name="文本框 20"/>
          <p:cNvSpPr txBox="1">
            <a:spLocks noChangeArrowheads="1"/>
          </p:cNvSpPr>
          <p:nvPr/>
        </p:nvSpPr>
        <p:spPr bwMode="auto">
          <a:xfrm>
            <a:off x="1076854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機電工程系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李政哲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文本框 20"/>
          <p:cNvSpPr txBox="1">
            <a:spLocks noChangeArrowheads="1"/>
          </p:cNvSpPr>
          <p:nvPr/>
        </p:nvSpPr>
        <p:spPr bwMode="auto">
          <a:xfrm>
            <a:off x="1076854" y="336243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機電工程系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蘇郁城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" name="文本框 20"/>
          <p:cNvSpPr txBox="1">
            <a:spLocks noChangeArrowheads="1"/>
          </p:cNvSpPr>
          <p:nvPr/>
        </p:nvSpPr>
        <p:spPr bwMode="auto">
          <a:xfrm>
            <a:off x="7072742" y="3362439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旗津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輪機工程系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洪銘均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文本框 20"/>
          <p:cNvSpPr txBox="1">
            <a:spLocks noChangeArrowheads="1"/>
          </p:cNvSpPr>
          <p:nvPr/>
        </p:nvSpPr>
        <p:spPr bwMode="auto">
          <a:xfrm>
            <a:off x="1076854" y="550873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燕巢校區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觀光管理系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李苡慈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文本框 20"/>
          <p:cNvSpPr txBox="1">
            <a:spLocks noChangeArrowheads="1"/>
          </p:cNvSpPr>
          <p:nvPr/>
        </p:nvSpPr>
        <p:spPr bwMode="auto">
          <a:xfrm>
            <a:off x="1076853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機電工程系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鄭哲銘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6135030" y="3470152"/>
            <a:ext cx="104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308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9" name="文本框 20"/>
          <p:cNvSpPr txBox="1">
            <a:spLocks noChangeArrowheads="1"/>
          </p:cNvSpPr>
          <p:nvPr/>
        </p:nvSpPr>
        <p:spPr bwMode="auto">
          <a:xfrm>
            <a:off x="7072742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旗津校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輪機工程系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羅文廷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6135031" y="4540929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309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179908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6179907" y="5460991"/>
            <a:ext cx="950281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2" name="文本框 20"/>
          <p:cNvSpPr txBox="1">
            <a:spLocks noChangeArrowheads="1"/>
          </p:cNvSpPr>
          <p:nvPr/>
        </p:nvSpPr>
        <p:spPr bwMode="auto">
          <a:xfrm>
            <a:off x="7072741" y="5508735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旗津校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輪機工程系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方羿程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6135030" y="5616456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31</a:t>
            </a:r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0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41466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6179909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179909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6175146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6179908" y="4385464"/>
            <a:ext cx="950281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6175145" y="3314687"/>
            <a:ext cx="955045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6179909" y="2247096"/>
            <a:ext cx="950282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6175146" y="1184265"/>
            <a:ext cx="955045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179909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6132647" y="2402559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317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83" name="文本框 20"/>
          <p:cNvSpPr txBox="1">
            <a:spLocks noChangeArrowheads="1"/>
          </p:cNvSpPr>
          <p:nvPr/>
        </p:nvSpPr>
        <p:spPr bwMode="auto">
          <a:xfrm>
            <a:off x="7072741" y="1232016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旗津校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航海科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黃信鈞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1567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06804" y="1184272"/>
            <a:ext cx="956142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1076854" y="121662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漁業生產與管理系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蔡</a:t>
            </a:r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立坪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等腰三角形 32"/>
          <p:cNvSpPr/>
          <p:nvPr/>
        </p:nvSpPr>
        <p:spPr>
          <a:xfrm rot="5400000">
            <a:off x="217736" y="280895"/>
            <a:ext cx="586379" cy="436792"/>
          </a:xfrm>
          <a:prstGeom prst="triangl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文本框 31"/>
          <p:cNvSpPr txBox="1">
            <a:spLocks noChangeArrowheads="1"/>
          </p:cNvSpPr>
          <p:nvPr/>
        </p:nvSpPr>
        <p:spPr bwMode="auto">
          <a:xfrm>
            <a:off x="729319" y="176125"/>
            <a:ext cx="703314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108</a:t>
            </a:r>
            <a:r>
              <a:rPr lang="zh-TW" altLang="en-US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學年度日間部─操行優良獎</a:t>
            </a:r>
            <a:endParaRPr lang="zh-CN" altLang="en-US" sz="4000" b="1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16330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11566" y="2247103"/>
            <a:ext cx="951379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221093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16329" y="3314695"/>
            <a:ext cx="94661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16330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11567" y="4385464"/>
            <a:ext cx="951378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16330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11567" y="5460991"/>
            <a:ext cx="951378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41949" y="1324343"/>
            <a:ext cx="109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31</a:t>
            </a:r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141949" y="2402568"/>
            <a:ext cx="109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312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151294" y="3470158"/>
            <a:ext cx="1067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313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168517" y="4540921"/>
            <a:ext cx="1032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314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156057" y="5616456"/>
            <a:ext cx="1067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315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6135029" y="1339737"/>
            <a:ext cx="1040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316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84" name="文本框 20"/>
          <p:cNvSpPr txBox="1">
            <a:spLocks noChangeArrowheads="1"/>
          </p:cNvSpPr>
          <p:nvPr/>
        </p:nvSpPr>
        <p:spPr bwMode="auto">
          <a:xfrm>
            <a:off x="7072742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旗津校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航海科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潘芊瑞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9" name="文本框 20"/>
          <p:cNvSpPr txBox="1">
            <a:spLocks noChangeArrowheads="1"/>
          </p:cNvSpPr>
          <p:nvPr/>
        </p:nvSpPr>
        <p:spPr bwMode="auto">
          <a:xfrm>
            <a:off x="1076854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漁業生產與管理系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李家毅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文本框 20"/>
          <p:cNvSpPr txBox="1">
            <a:spLocks noChangeArrowheads="1"/>
          </p:cNvSpPr>
          <p:nvPr/>
        </p:nvSpPr>
        <p:spPr bwMode="auto">
          <a:xfrm>
            <a:off x="1076854" y="336243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漁業生產與管理系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陳昱璋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" name="文本框 20"/>
          <p:cNvSpPr txBox="1">
            <a:spLocks noChangeArrowheads="1"/>
          </p:cNvSpPr>
          <p:nvPr/>
        </p:nvSpPr>
        <p:spPr bwMode="auto">
          <a:xfrm>
            <a:off x="7072742" y="3362439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旗津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輪機工程科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蘇</a:t>
            </a:r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紋毅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文本框 20"/>
          <p:cNvSpPr txBox="1">
            <a:spLocks noChangeArrowheads="1"/>
          </p:cNvSpPr>
          <p:nvPr/>
        </p:nvSpPr>
        <p:spPr bwMode="auto">
          <a:xfrm>
            <a:off x="1076854" y="550873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旗津校區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航海科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陳冠恩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文本框 20"/>
          <p:cNvSpPr txBox="1">
            <a:spLocks noChangeArrowheads="1"/>
          </p:cNvSpPr>
          <p:nvPr/>
        </p:nvSpPr>
        <p:spPr bwMode="auto">
          <a:xfrm>
            <a:off x="1076853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旗津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航海科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高伯宗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6135030" y="3470152"/>
            <a:ext cx="104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318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9" name="文本框 20"/>
          <p:cNvSpPr txBox="1">
            <a:spLocks noChangeArrowheads="1"/>
          </p:cNvSpPr>
          <p:nvPr/>
        </p:nvSpPr>
        <p:spPr bwMode="auto">
          <a:xfrm>
            <a:off x="7072742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旗津校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輪機工程科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陳政瑋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6135031" y="4540929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319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179908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6179907" y="5460991"/>
            <a:ext cx="950281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2" name="文本框 20"/>
          <p:cNvSpPr txBox="1">
            <a:spLocks noChangeArrowheads="1"/>
          </p:cNvSpPr>
          <p:nvPr/>
        </p:nvSpPr>
        <p:spPr bwMode="auto">
          <a:xfrm>
            <a:off x="7072741" y="5508735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旗津校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輪機工程科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王俊翰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6135030" y="5616456"/>
            <a:ext cx="104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32</a:t>
            </a:r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0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56601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11567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06804" y="1184272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1076854" y="121662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金融系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胡宏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等腰三角形 32"/>
          <p:cNvSpPr/>
          <p:nvPr/>
        </p:nvSpPr>
        <p:spPr>
          <a:xfrm rot="5400000">
            <a:off x="217736" y="280895"/>
            <a:ext cx="586379" cy="436792"/>
          </a:xfrm>
          <a:prstGeom prst="triangl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文本框 31"/>
          <p:cNvSpPr txBox="1">
            <a:spLocks noChangeArrowheads="1"/>
          </p:cNvSpPr>
          <p:nvPr/>
        </p:nvSpPr>
        <p:spPr bwMode="auto">
          <a:xfrm>
            <a:off x="729319" y="176125"/>
            <a:ext cx="72418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108</a:t>
            </a:r>
            <a:r>
              <a:rPr lang="zh-TW" altLang="en-US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學年度日間部─操行優良獎</a:t>
            </a:r>
            <a:endParaRPr lang="zh-CN" altLang="en-US" sz="4000" b="1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16330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11567" y="2247103"/>
            <a:ext cx="779033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221093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16330" y="3314695"/>
            <a:ext cx="77427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16330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11567" y="4385464"/>
            <a:ext cx="779033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16330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11567" y="5460991"/>
            <a:ext cx="779033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6175146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179909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6184672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6179909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6179909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6175146" y="1184270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6174703" y="2247101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6174703" y="3314695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6174703" y="4385463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6174703" y="5460991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228238" y="1339737"/>
            <a:ext cx="769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>
                <a:solidFill>
                  <a:schemeClr val="bg1"/>
                </a:solidFill>
                <a:cs typeface="+mn-ea"/>
              </a:rPr>
              <a:t>2</a:t>
            </a:r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228239" y="2402564"/>
            <a:ext cx="769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>
                <a:solidFill>
                  <a:schemeClr val="bg1"/>
                </a:solidFill>
                <a:cs typeface="+mn-ea"/>
              </a:rPr>
              <a:t>2</a:t>
            </a:r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228239" y="3470158"/>
            <a:ext cx="769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>
                <a:solidFill>
                  <a:schemeClr val="bg1"/>
                </a:solidFill>
                <a:cs typeface="+mn-ea"/>
              </a:rPr>
              <a:t>2</a:t>
            </a:r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3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228239" y="4540928"/>
            <a:ext cx="769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>
                <a:solidFill>
                  <a:schemeClr val="bg1"/>
                </a:solidFill>
                <a:cs typeface="+mn-ea"/>
              </a:rPr>
              <a:t>2</a:t>
            </a:r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4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228240" y="5616456"/>
            <a:ext cx="769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>
                <a:solidFill>
                  <a:schemeClr val="bg1"/>
                </a:solidFill>
                <a:cs typeface="+mn-ea"/>
              </a:rPr>
              <a:t>2</a:t>
            </a:r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5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6179909" y="1339733"/>
            <a:ext cx="778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>
                <a:solidFill>
                  <a:schemeClr val="bg1"/>
                </a:solidFill>
                <a:cs typeface="+mn-ea"/>
              </a:rPr>
              <a:t>2</a:t>
            </a:r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6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6179910" y="2402563"/>
            <a:ext cx="779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>
                <a:solidFill>
                  <a:schemeClr val="bg1"/>
                </a:solidFill>
                <a:cs typeface="+mn-ea"/>
              </a:rPr>
              <a:t>2</a:t>
            </a:r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7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6" name="文字方塊 75"/>
          <p:cNvSpPr txBox="1"/>
          <p:nvPr/>
        </p:nvSpPr>
        <p:spPr>
          <a:xfrm>
            <a:off x="6186002" y="3470270"/>
            <a:ext cx="773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>
                <a:solidFill>
                  <a:schemeClr val="bg1"/>
                </a:solidFill>
                <a:cs typeface="+mn-ea"/>
              </a:rPr>
              <a:t>2</a:t>
            </a:r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8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7" name="文字方塊 76"/>
          <p:cNvSpPr txBox="1"/>
          <p:nvPr/>
        </p:nvSpPr>
        <p:spPr>
          <a:xfrm>
            <a:off x="6186002" y="4540926"/>
            <a:ext cx="773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>
                <a:solidFill>
                  <a:schemeClr val="bg1"/>
                </a:solidFill>
                <a:cs typeface="+mn-ea"/>
              </a:rPr>
              <a:t>2</a:t>
            </a:r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9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8" name="文字方塊 77"/>
          <p:cNvSpPr txBox="1"/>
          <p:nvPr/>
        </p:nvSpPr>
        <p:spPr>
          <a:xfrm>
            <a:off x="6186002" y="5616456"/>
            <a:ext cx="773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30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9" name="文本框 20"/>
          <p:cNvSpPr txBox="1">
            <a:spLocks noChangeArrowheads="1"/>
          </p:cNvSpPr>
          <p:nvPr/>
        </p:nvSpPr>
        <p:spPr bwMode="auto">
          <a:xfrm>
            <a:off x="1076854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風險管理與保險系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陳斯婷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文本框 20"/>
          <p:cNvSpPr txBox="1">
            <a:spLocks noChangeArrowheads="1"/>
          </p:cNvSpPr>
          <p:nvPr/>
        </p:nvSpPr>
        <p:spPr bwMode="auto">
          <a:xfrm>
            <a:off x="1076854" y="336243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財務管理系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溫雨橙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文本框 20"/>
          <p:cNvSpPr txBox="1">
            <a:spLocks noChangeArrowheads="1"/>
          </p:cNvSpPr>
          <p:nvPr/>
        </p:nvSpPr>
        <p:spPr bwMode="auto">
          <a:xfrm>
            <a:off x="1076854" y="550873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旗津校區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航運技術系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馬瑞遠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文本框 20"/>
          <p:cNvSpPr txBox="1">
            <a:spLocks noChangeArrowheads="1"/>
          </p:cNvSpPr>
          <p:nvPr/>
        </p:nvSpPr>
        <p:spPr bwMode="auto">
          <a:xfrm>
            <a:off x="1076853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財務管理系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/>
            <a:r>
              <a:rPr lang="zh-TW" altLang="en-US" sz="3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韓驍妍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3" name="文本框 20"/>
          <p:cNvSpPr txBox="1">
            <a:spLocks noChangeArrowheads="1"/>
          </p:cNvSpPr>
          <p:nvPr/>
        </p:nvSpPr>
        <p:spPr bwMode="auto">
          <a:xfrm>
            <a:off x="7072741" y="1232016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旗津校區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航運技術系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謝添旺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4" name="文本框 20"/>
          <p:cNvSpPr txBox="1">
            <a:spLocks noChangeArrowheads="1"/>
          </p:cNvSpPr>
          <p:nvPr/>
        </p:nvSpPr>
        <p:spPr bwMode="auto">
          <a:xfrm>
            <a:off x="7072742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旗津校區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航運技術系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楊沛珍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5" name="文本框 20"/>
          <p:cNvSpPr txBox="1">
            <a:spLocks noChangeArrowheads="1"/>
          </p:cNvSpPr>
          <p:nvPr/>
        </p:nvSpPr>
        <p:spPr bwMode="auto">
          <a:xfrm>
            <a:off x="7072742" y="3362549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旗津校區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輪機工程系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/>
            <a:r>
              <a:rPr lang="zh-TW" altLang="en-US" sz="3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劉成皜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6" name="文本框 20"/>
          <p:cNvSpPr txBox="1">
            <a:spLocks noChangeArrowheads="1"/>
          </p:cNvSpPr>
          <p:nvPr/>
        </p:nvSpPr>
        <p:spPr bwMode="auto">
          <a:xfrm>
            <a:off x="7072742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旗津校區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輪機工程系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顏天智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7" name="文本框 20"/>
          <p:cNvSpPr txBox="1">
            <a:spLocks noChangeArrowheads="1"/>
          </p:cNvSpPr>
          <p:nvPr/>
        </p:nvSpPr>
        <p:spPr bwMode="auto">
          <a:xfrm>
            <a:off x="7072740" y="5508355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旗津校區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輪機工程系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蔡君毅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85302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11567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06804" y="1184272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1076854" y="121662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半導體工程系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吳敏義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等腰三角形 32"/>
          <p:cNvSpPr/>
          <p:nvPr/>
        </p:nvSpPr>
        <p:spPr>
          <a:xfrm rot="5400000">
            <a:off x="217736" y="280895"/>
            <a:ext cx="586379" cy="436792"/>
          </a:xfrm>
          <a:prstGeom prst="triangl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文本框 31"/>
          <p:cNvSpPr txBox="1">
            <a:spLocks noChangeArrowheads="1"/>
          </p:cNvSpPr>
          <p:nvPr/>
        </p:nvSpPr>
        <p:spPr bwMode="auto">
          <a:xfrm>
            <a:off x="729320" y="176125"/>
            <a:ext cx="704308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108</a:t>
            </a:r>
            <a:r>
              <a:rPr lang="zh-TW" altLang="en-US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學年度日間部─操行優良獎</a:t>
            </a:r>
            <a:endParaRPr lang="zh-CN" altLang="en-US" sz="4000" b="1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16330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11567" y="2247103"/>
            <a:ext cx="779033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221093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16330" y="3314695"/>
            <a:ext cx="77427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16330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11567" y="4385464"/>
            <a:ext cx="779033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16330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11567" y="5460991"/>
            <a:ext cx="779033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6175146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179909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6175146" y="1184270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6174703" y="2247101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228238" y="1339737"/>
            <a:ext cx="769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31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228239" y="2402564"/>
            <a:ext cx="769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32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228239" y="3470158"/>
            <a:ext cx="769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33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228239" y="4540928"/>
            <a:ext cx="769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34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228240" y="5616456"/>
            <a:ext cx="769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35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6179909" y="1339733"/>
            <a:ext cx="778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36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6179910" y="2402563"/>
            <a:ext cx="779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37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9" name="文本框 20"/>
          <p:cNvSpPr txBox="1">
            <a:spLocks noChangeArrowheads="1"/>
          </p:cNvSpPr>
          <p:nvPr/>
        </p:nvSpPr>
        <p:spPr bwMode="auto">
          <a:xfrm>
            <a:off x="1076854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半導體工程系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林紘禎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文本框 20"/>
          <p:cNvSpPr txBox="1">
            <a:spLocks noChangeArrowheads="1"/>
          </p:cNvSpPr>
          <p:nvPr/>
        </p:nvSpPr>
        <p:spPr bwMode="auto">
          <a:xfrm>
            <a:off x="1076854" y="336243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楠梓校區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半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導體工程系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廖御宏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文本框 20"/>
          <p:cNvSpPr txBox="1">
            <a:spLocks noChangeArrowheads="1"/>
          </p:cNvSpPr>
          <p:nvPr/>
        </p:nvSpPr>
        <p:spPr bwMode="auto">
          <a:xfrm>
            <a:off x="1076854" y="550873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燕巢校區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國際企業系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桂偌岑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文本框 20"/>
          <p:cNvSpPr txBox="1">
            <a:spLocks noChangeArrowheads="1"/>
          </p:cNvSpPr>
          <p:nvPr/>
        </p:nvSpPr>
        <p:spPr bwMode="auto">
          <a:xfrm>
            <a:off x="1076853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燕巢校區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國際企業系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黃睿宣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3" name="文本框 20"/>
          <p:cNvSpPr txBox="1">
            <a:spLocks noChangeArrowheads="1"/>
          </p:cNvSpPr>
          <p:nvPr/>
        </p:nvSpPr>
        <p:spPr bwMode="auto">
          <a:xfrm>
            <a:off x="7072741" y="1232016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燕巢校區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國際企業系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何新春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4" name="文本框 20"/>
          <p:cNvSpPr txBox="1">
            <a:spLocks noChangeArrowheads="1"/>
          </p:cNvSpPr>
          <p:nvPr/>
        </p:nvSpPr>
        <p:spPr bwMode="auto">
          <a:xfrm>
            <a:off x="7072742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燕巢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金融資訊系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甘澤恩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179909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174703" y="3314693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6179910" y="3470155"/>
            <a:ext cx="779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38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37" name="文本框 20"/>
          <p:cNvSpPr txBox="1">
            <a:spLocks noChangeArrowheads="1"/>
          </p:cNvSpPr>
          <p:nvPr/>
        </p:nvSpPr>
        <p:spPr bwMode="auto">
          <a:xfrm>
            <a:off x="7072742" y="3362439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燕巢校區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金融資訊系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陳奕儒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6179909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174703" y="4385462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6179910" y="4540924"/>
            <a:ext cx="779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39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9" name="文本框 20"/>
          <p:cNvSpPr txBox="1">
            <a:spLocks noChangeArrowheads="1"/>
          </p:cNvSpPr>
          <p:nvPr/>
        </p:nvSpPr>
        <p:spPr bwMode="auto">
          <a:xfrm>
            <a:off x="7072742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燕巢校區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金融資訊系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田茹芳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6179909" y="5460988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6174703" y="5460986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6179910" y="5616448"/>
            <a:ext cx="779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40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55" name="文本框 20"/>
          <p:cNvSpPr txBox="1">
            <a:spLocks noChangeArrowheads="1"/>
          </p:cNvSpPr>
          <p:nvPr/>
        </p:nvSpPr>
        <p:spPr bwMode="auto">
          <a:xfrm>
            <a:off x="7072742" y="550873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電子工程系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蘇育賢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6179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11567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06804" y="1184272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1076854" y="121662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電子工程系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孫祥恩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等腰三角形 32"/>
          <p:cNvSpPr/>
          <p:nvPr/>
        </p:nvSpPr>
        <p:spPr>
          <a:xfrm rot="5400000">
            <a:off x="217736" y="280895"/>
            <a:ext cx="586379" cy="436792"/>
          </a:xfrm>
          <a:prstGeom prst="triangl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文本框 31"/>
          <p:cNvSpPr txBox="1">
            <a:spLocks noChangeArrowheads="1"/>
          </p:cNvSpPr>
          <p:nvPr/>
        </p:nvSpPr>
        <p:spPr bwMode="auto">
          <a:xfrm>
            <a:off x="729319" y="176125"/>
            <a:ext cx="707289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108</a:t>
            </a:r>
            <a:r>
              <a:rPr lang="zh-TW" altLang="en-US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學年度日間部─操行優良獎</a:t>
            </a:r>
            <a:endParaRPr lang="zh-CN" altLang="en-US" sz="4000" b="1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16330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11567" y="2247103"/>
            <a:ext cx="779033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221093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16330" y="3314695"/>
            <a:ext cx="77427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16330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11567" y="4385464"/>
            <a:ext cx="779033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16330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11567" y="5460991"/>
            <a:ext cx="779033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6175146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179909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6175146" y="1184270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6174703" y="2247101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228238" y="1339737"/>
            <a:ext cx="769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>
                <a:solidFill>
                  <a:schemeClr val="bg1"/>
                </a:solidFill>
                <a:cs typeface="+mn-ea"/>
              </a:rPr>
              <a:t>4</a:t>
            </a:r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1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228239" y="2402564"/>
            <a:ext cx="769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>
                <a:solidFill>
                  <a:schemeClr val="bg1"/>
                </a:solidFill>
                <a:cs typeface="+mn-ea"/>
              </a:rPr>
              <a:t>4</a:t>
            </a:r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228239" y="3470158"/>
            <a:ext cx="769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>
                <a:solidFill>
                  <a:schemeClr val="bg1"/>
                </a:solidFill>
                <a:cs typeface="+mn-ea"/>
              </a:rPr>
              <a:t>4</a:t>
            </a:r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3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228239" y="4540928"/>
            <a:ext cx="769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>
                <a:solidFill>
                  <a:schemeClr val="bg1"/>
                </a:solidFill>
                <a:cs typeface="+mn-ea"/>
              </a:rPr>
              <a:t>4</a:t>
            </a:r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4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228240" y="5616456"/>
            <a:ext cx="769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>
                <a:solidFill>
                  <a:schemeClr val="bg1"/>
                </a:solidFill>
                <a:cs typeface="+mn-ea"/>
              </a:rPr>
              <a:t>4</a:t>
            </a:r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5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6179909" y="1339733"/>
            <a:ext cx="778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>
                <a:solidFill>
                  <a:schemeClr val="bg1"/>
                </a:solidFill>
                <a:cs typeface="+mn-ea"/>
              </a:rPr>
              <a:t>4</a:t>
            </a:r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6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6179910" y="2402563"/>
            <a:ext cx="779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>
                <a:solidFill>
                  <a:schemeClr val="bg1"/>
                </a:solidFill>
                <a:cs typeface="+mn-ea"/>
              </a:rPr>
              <a:t>4</a:t>
            </a:r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7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9" name="文本框 20"/>
          <p:cNvSpPr txBox="1">
            <a:spLocks noChangeArrowheads="1"/>
          </p:cNvSpPr>
          <p:nvPr/>
        </p:nvSpPr>
        <p:spPr bwMode="auto">
          <a:xfrm>
            <a:off x="1076854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電子工程系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陳冠宇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文本框 20"/>
          <p:cNvSpPr txBox="1">
            <a:spLocks noChangeArrowheads="1"/>
          </p:cNvSpPr>
          <p:nvPr/>
        </p:nvSpPr>
        <p:spPr bwMode="auto">
          <a:xfrm>
            <a:off x="1076854" y="336243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電腦與通訊工程系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沈榮偉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文本框 20"/>
          <p:cNvSpPr txBox="1">
            <a:spLocks noChangeArrowheads="1"/>
          </p:cNvSpPr>
          <p:nvPr/>
        </p:nvSpPr>
        <p:spPr bwMode="auto">
          <a:xfrm>
            <a:off x="1076854" y="550873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電腦與通訊工程系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曾禎郁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文本框 20"/>
          <p:cNvSpPr txBox="1">
            <a:spLocks noChangeArrowheads="1"/>
          </p:cNvSpPr>
          <p:nvPr/>
        </p:nvSpPr>
        <p:spPr bwMode="auto">
          <a:xfrm>
            <a:off x="1076853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電腦與通訊工程系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蔡昌赫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3" name="文本框 20"/>
          <p:cNvSpPr txBox="1">
            <a:spLocks noChangeArrowheads="1"/>
          </p:cNvSpPr>
          <p:nvPr/>
        </p:nvSpPr>
        <p:spPr bwMode="auto">
          <a:xfrm>
            <a:off x="7072741" y="1232016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電腦與通訊工程系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葉承峰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4" name="文本框 20"/>
          <p:cNvSpPr txBox="1">
            <a:spLocks noChangeArrowheads="1"/>
          </p:cNvSpPr>
          <p:nvPr/>
        </p:nvSpPr>
        <p:spPr bwMode="auto">
          <a:xfrm>
            <a:off x="7072742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電腦與通訊工程系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詹賀淋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179909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174703" y="3314693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6179910" y="3470155"/>
            <a:ext cx="779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>
                <a:solidFill>
                  <a:schemeClr val="bg1"/>
                </a:solidFill>
                <a:cs typeface="+mn-ea"/>
              </a:rPr>
              <a:t>4</a:t>
            </a:r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8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37" name="文本框 20"/>
          <p:cNvSpPr txBox="1">
            <a:spLocks noChangeArrowheads="1"/>
          </p:cNvSpPr>
          <p:nvPr/>
        </p:nvSpPr>
        <p:spPr bwMode="auto">
          <a:xfrm>
            <a:off x="7072742" y="3362439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電腦與通訊工程系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吳文欽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6179909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174703" y="4385462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6179910" y="4540924"/>
            <a:ext cx="779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>
                <a:solidFill>
                  <a:schemeClr val="bg1"/>
                </a:solidFill>
                <a:cs typeface="+mn-ea"/>
              </a:rPr>
              <a:t>4</a:t>
            </a:r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9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9" name="文本框 20"/>
          <p:cNvSpPr txBox="1">
            <a:spLocks noChangeArrowheads="1"/>
          </p:cNvSpPr>
          <p:nvPr/>
        </p:nvSpPr>
        <p:spPr bwMode="auto">
          <a:xfrm>
            <a:off x="7072742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電腦與通訊工程系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李佳陽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6179909" y="5460988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6174703" y="5460986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6179910" y="5616448"/>
            <a:ext cx="779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50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55" name="文本框 20"/>
          <p:cNvSpPr txBox="1">
            <a:spLocks noChangeArrowheads="1"/>
          </p:cNvSpPr>
          <p:nvPr/>
        </p:nvSpPr>
        <p:spPr bwMode="auto">
          <a:xfrm>
            <a:off x="7072742" y="550873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電腦與通訊工程系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陳仕翔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1859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11567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06804" y="1184272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1076854" y="121662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電腦與通訊工程系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吳冠毅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等腰三角形 32"/>
          <p:cNvSpPr/>
          <p:nvPr/>
        </p:nvSpPr>
        <p:spPr>
          <a:xfrm rot="5400000">
            <a:off x="217736" y="280895"/>
            <a:ext cx="586379" cy="436792"/>
          </a:xfrm>
          <a:prstGeom prst="triangl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文本框 31"/>
          <p:cNvSpPr txBox="1">
            <a:spLocks noChangeArrowheads="1"/>
          </p:cNvSpPr>
          <p:nvPr/>
        </p:nvSpPr>
        <p:spPr bwMode="auto">
          <a:xfrm>
            <a:off x="729319" y="176125"/>
            <a:ext cx="712259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108</a:t>
            </a:r>
            <a:r>
              <a:rPr lang="zh-TW" altLang="en-US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學年度日間部─操行優良獎</a:t>
            </a:r>
            <a:endParaRPr lang="zh-CN" altLang="en-US" sz="4000" b="1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16330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11567" y="2247103"/>
            <a:ext cx="779033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221093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16330" y="3314695"/>
            <a:ext cx="77427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16330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11567" y="4385464"/>
            <a:ext cx="779033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16330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11567" y="5460991"/>
            <a:ext cx="779033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6175146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179909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6175146" y="1184270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6174703" y="2247101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228238" y="1339737"/>
            <a:ext cx="769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51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228239" y="2402564"/>
            <a:ext cx="769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52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228239" y="3470158"/>
            <a:ext cx="769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53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228239" y="4540928"/>
            <a:ext cx="769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54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228240" y="5616456"/>
            <a:ext cx="769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55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6179909" y="1339733"/>
            <a:ext cx="778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56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6179910" y="2402563"/>
            <a:ext cx="779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57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9" name="文本框 20"/>
          <p:cNvSpPr txBox="1">
            <a:spLocks noChangeArrowheads="1"/>
          </p:cNvSpPr>
          <p:nvPr/>
        </p:nvSpPr>
        <p:spPr bwMode="auto">
          <a:xfrm>
            <a:off x="1076854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第一校區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電腦與通訊工程系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蕭均諺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文本框 20"/>
          <p:cNvSpPr txBox="1">
            <a:spLocks noChangeArrowheads="1"/>
          </p:cNvSpPr>
          <p:nvPr/>
        </p:nvSpPr>
        <p:spPr bwMode="auto">
          <a:xfrm>
            <a:off x="1076854" y="336243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資訊工程系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陳鈺奇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文本框 20"/>
          <p:cNvSpPr txBox="1">
            <a:spLocks noChangeArrowheads="1"/>
          </p:cNvSpPr>
          <p:nvPr/>
        </p:nvSpPr>
        <p:spPr bwMode="auto">
          <a:xfrm>
            <a:off x="1076854" y="550873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資訊工程系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賴俊霖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文本框 20"/>
          <p:cNvSpPr txBox="1">
            <a:spLocks noChangeArrowheads="1"/>
          </p:cNvSpPr>
          <p:nvPr/>
        </p:nvSpPr>
        <p:spPr bwMode="auto">
          <a:xfrm>
            <a:off x="1076853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資訊工程系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洪慶齡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3" name="文本框 20"/>
          <p:cNvSpPr txBox="1">
            <a:spLocks noChangeArrowheads="1"/>
          </p:cNvSpPr>
          <p:nvPr/>
        </p:nvSpPr>
        <p:spPr bwMode="auto">
          <a:xfrm>
            <a:off x="7072741" y="1232016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化學工程與材料工程系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陳以軒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4" name="文本框 20"/>
          <p:cNvSpPr txBox="1">
            <a:spLocks noChangeArrowheads="1"/>
          </p:cNvSpPr>
          <p:nvPr/>
        </p:nvSpPr>
        <p:spPr bwMode="auto">
          <a:xfrm>
            <a:off x="7072742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化學工程與材料工程系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邱啟倫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179909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174703" y="3314693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6179910" y="3470155"/>
            <a:ext cx="779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58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37" name="文本框 20"/>
          <p:cNvSpPr txBox="1">
            <a:spLocks noChangeArrowheads="1"/>
          </p:cNvSpPr>
          <p:nvPr/>
        </p:nvSpPr>
        <p:spPr bwMode="auto">
          <a:xfrm>
            <a:off x="7072742" y="3362439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化學工程與材料工程系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姚力愷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6179909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174703" y="4385462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6179910" y="4540924"/>
            <a:ext cx="779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59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9" name="文本框 20"/>
          <p:cNvSpPr txBox="1">
            <a:spLocks noChangeArrowheads="1"/>
          </p:cNvSpPr>
          <p:nvPr/>
        </p:nvSpPr>
        <p:spPr bwMode="auto">
          <a:xfrm>
            <a:off x="7072742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化學工程與材料工程系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徐嘉琪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6179909" y="5460988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6174703" y="5460986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6179910" y="5616448"/>
            <a:ext cx="779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>
                <a:solidFill>
                  <a:schemeClr val="bg1"/>
                </a:solidFill>
                <a:cs typeface="+mn-ea"/>
              </a:rPr>
              <a:t>6</a:t>
            </a:r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0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55" name="文本框 20"/>
          <p:cNvSpPr txBox="1">
            <a:spLocks noChangeArrowheads="1"/>
          </p:cNvSpPr>
          <p:nvPr/>
        </p:nvSpPr>
        <p:spPr bwMode="auto">
          <a:xfrm>
            <a:off x="7072742" y="550873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化學工程與材料工程系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吳心文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13069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11567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06804" y="1184272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1076854" y="121662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化學工程與材料工程系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李云馨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等腰三角形 32"/>
          <p:cNvSpPr/>
          <p:nvPr/>
        </p:nvSpPr>
        <p:spPr>
          <a:xfrm rot="5400000">
            <a:off x="217736" y="280895"/>
            <a:ext cx="586379" cy="436792"/>
          </a:xfrm>
          <a:prstGeom prst="triangl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文本框 31"/>
          <p:cNvSpPr txBox="1">
            <a:spLocks noChangeArrowheads="1"/>
          </p:cNvSpPr>
          <p:nvPr/>
        </p:nvSpPr>
        <p:spPr bwMode="auto">
          <a:xfrm>
            <a:off x="729319" y="176125"/>
            <a:ext cx="70828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108</a:t>
            </a:r>
            <a:r>
              <a:rPr lang="zh-TW" altLang="en-US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學年度日間部─操行優良獎</a:t>
            </a:r>
            <a:endParaRPr lang="zh-CN" altLang="en-US" sz="4000" b="1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16330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11567" y="2247103"/>
            <a:ext cx="779033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221093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16330" y="3314695"/>
            <a:ext cx="77427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16330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11567" y="4385464"/>
            <a:ext cx="779033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16330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11567" y="5460991"/>
            <a:ext cx="779033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6175146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179909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6175146" y="1184270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6174703" y="2247101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228238" y="1339737"/>
            <a:ext cx="769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61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228239" y="2402564"/>
            <a:ext cx="769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62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228239" y="3470158"/>
            <a:ext cx="769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63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228239" y="4540928"/>
            <a:ext cx="769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64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228240" y="5616456"/>
            <a:ext cx="769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65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6179909" y="1339733"/>
            <a:ext cx="778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66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6179910" y="2402563"/>
            <a:ext cx="779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67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9" name="文本框 20"/>
          <p:cNvSpPr txBox="1">
            <a:spLocks noChangeArrowheads="1"/>
          </p:cNvSpPr>
          <p:nvPr/>
        </p:nvSpPr>
        <p:spPr bwMode="auto">
          <a:xfrm>
            <a:off x="1076854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土木工程系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林文安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文本框 20"/>
          <p:cNvSpPr txBox="1">
            <a:spLocks noChangeArrowheads="1"/>
          </p:cNvSpPr>
          <p:nvPr/>
        </p:nvSpPr>
        <p:spPr bwMode="auto">
          <a:xfrm>
            <a:off x="1076854" y="336243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土木工程系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廖仲凱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文本框 20"/>
          <p:cNvSpPr txBox="1">
            <a:spLocks noChangeArrowheads="1"/>
          </p:cNvSpPr>
          <p:nvPr/>
        </p:nvSpPr>
        <p:spPr bwMode="auto">
          <a:xfrm>
            <a:off x="1076854" y="550873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土木工程系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林若妤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文本框 20"/>
          <p:cNvSpPr txBox="1">
            <a:spLocks noChangeArrowheads="1"/>
          </p:cNvSpPr>
          <p:nvPr/>
        </p:nvSpPr>
        <p:spPr bwMode="auto">
          <a:xfrm>
            <a:off x="1076853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土木工程系</a:t>
            </a:r>
            <a:endParaRPr lang="en-US" altLang="zh-TW" sz="2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/>
            <a:r>
              <a:rPr lang="zh-TW" altLang="en-US" sz="3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許承祚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3" name="文本框 20"/>
          <p:cNvSpPr txBox="1">
            <a:spLocks noChangeArrowheads="1"/>
          </p:cNvSpPr>
          <p:nvPr/>
        </p:nvSpPr>
        <p:spPr bwMode="auto">
          <a:xfrm>
            <a:off x="7072741" y="1232016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土木工程系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楊皓維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4" name="文本框 20"/>
          <p:cNvSpPr txBox="1">
            <a:spLocks noChangeArrowheads="1"/>
          </p:cNvSpPr>
          <p:nvPr/>
        </p:nvSpPr>
        <p:spPr bwMode="auto">
          <a:xfrm>
            <a:off x="7072742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土木工程系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陳育湘</a:t>
            </a:r>
            <a:endParaRPr lang="en-US" altLang="zh-TW" sz="3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179909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174703" y="3314693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6179910" y="3470155"/>
            <a:ext cx="779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68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37" name="文本框 20"/>
          <p:cNvSpPr txBox="1">
            <a:spLocks noChangeArrowheads="1"/>
          </p:cNvSpPr>
          <p:nvPr/>
        </p:nvSpPr>
        <p:spPr bwMode="auto">
          <a:xfrm>
            <a:off x="7072742" y="3362439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機械工程系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黃雅萱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6179909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174703" y="4385462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6179910" y="4540924"/>
            <a:ext cx="779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69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9" name="文本框 20"/>
          <p:cNvSpPr txBox="1">
            <a:spLocks noChangeArrowheads="1"/>
          </p:cNvSpPr>
          <p:nvPr/>
        </p:nvSpPr>
        <p:spPr bwMode="auto">
          <a:xfrm>
            <a:off x="7072742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機械工程系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張名宏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6179909" y="5460988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6174703" y="5460986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6179910" y="5616448"/>
            <a:ext cx="779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70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55" name="文本框 20"/>
          <p:cNvSpPr txBox="1">
            <a:spLocks noChangeArrowheads="1"/>
          </p:cNvSpPr>
          <p:nvPr/>
        </p:nvSpPr>
        <p:spPr bwMode="auto">
          <a:xfrm>
            <a:off x="7072742" y="550873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機械工程系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/>
            <a:r>
              <a:rPr lang="zh-TW" altLang="en-US" sz="3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詹淯翔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13069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11567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06804" y="1184272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1076854" y="121662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機械工程系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李孟軍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等腰三角形 32"/>
          <p:cNvSpPr/>
          <p:nvPr/>
        </p:nvSpPr>
        <p:spPr>
          <a:xfrm rot="5400000">
            <a:off x="217736" y="280895"/>
            <a:ext cx="586379" cy="436792"/>
          </a:xfrm>
          <a:prstGeom prst="triangl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文本框 31"/>
          <p:cNvSpPr txBox="1">
            <a:spLocks noChangeArrowheads="1"/>
          </p:cNvSpPr>
          <p:nvPr/>
        </p:nvSpPr>
        <p:spPr bwMode="auto">
          <a:xfrm>
            <a:off x="729320" y="176125"/>
            <a:ext cx="702320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108</a:t>
            </a:r>
            <a:r>
              <a:rPr lang="zh-TW" altLang="en-US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學年度日間部─操行優良獎</a:t>
            </a:r>
            <a:endParaRPr lang="zh-CN" altLang="en-US" sz="4000" b="1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16330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11567" y="2247103"/>
            <a:ext cx="779033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221093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16330" y="3314695"/>
            <a:ext cx="77427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16330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11567" y="4385464"/>
            <a:ext cx="779033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16330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11567" y="5460991"/>
            <a:ext cx="779033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6175146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179909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6175146" y="1184270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6174703" y="2247101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228238" y="1339737"/>
            <a:ext cx="769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71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228239" y="2402564"/>
            <a:ext cx="769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72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228239" y="3470158"/>
            <a:ext cx="769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73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228239" y="4540928"/>
            <a:ext cx="769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74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228240" y="5616456"/>
            <a:ext cx="769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75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6179909" y="1339733"/>
            <a:ext cx="778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76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6179910" y="2402563"/>
            <a:ext cx="779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77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9" name="文本框 20"/>
          <p:cNvSpPr txBox="1">
            <a:spLocks noChangeArrowheads="1"/>
          </p:cNvSpPr>
          <p:nvPr/>
        </p:nvSpPr>
        <p:spPr bwMode="auto">
          <a:xfrm>
            <a:off x="1076854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機械工程系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鄭家杰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文本框 20"/>
          <p:cNvSpPr txBox="1">
            <a:spLocks noChangeArrowheads="1"/>
          </p:cNvSpPr>
          <p:nvPr/>
        </p:nvSpPr>
        <p:spPr bwMode="auto">
          <a:xfrm>
            <a:off x="1076854" y="336243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機械工程系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郭原輔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文本框 20"/>
          <p:cNvSpPr txBox="1">
            <a:spLocks noChangeArrowheads="1"/>
          </p:cNvSpPr>
          <p:nvPr/>
        </p:nvSpPr>
        <p:spPr bwMode="auto">
          <a:xfrm>
            <a:off x="1076854" y="550873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機械工程系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陳逸平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文本框 20"/>
          <p:cNvSpPr txBox="1">
            <a:spLocks noChangeArrowheads="1"/>
          </p:cNvSpPr>
          <p:nvPr/>
        </p:nvSpPr>
        <p:spPr bwMode="auto">
          <a:xfrm>
            <a:off x="1076853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機械工程系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林正賢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3" name="文本框 20"/>
          <p:cNvSpPr txBox="1">
            <a:spLocks noChangeArrowheads="1"/>
          </p:cNvSpPr>
          <p:nvPr/>
        </p:nvSpPr>
        <p:spPr bwMode="auto">
          <a:xfrm>
            <a:off x="7072741" y="1232016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機械工程系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李朋峰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4" name="文本框 20"/>
          <p:cNvSpPr txBox="1">
            <a:spLocks noChangeArrowheads="1"/>
          </p:cNvSpPr>
          <p:nvPr/>
        </p:nvSpPr>
        <p:spPr bwMode="auto">
          <a:xfrm>
            <a:off x="7072742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機械工程系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張連庭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179909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174703" y="3314693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6179910" y="3470155"/>
            <a:ext cx="779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78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37" name="文本框 20"/>
          <p:cNvSpPr txBox="1">
            <a:spLocks noChangeArrowheads="1"/>
          </p:cNvSpPr>
          <p:nvPr/>
        </p:nvSpPr>
        <p:spPr bwMode="auto">
          <a:xfrm>
            <a:off x="7072742" y="3362439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電機工程系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洪堡寬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6179909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174703" y="4385462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6179910" y="4540924"/>
            <a:ext cx="779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79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49" name="文本框 20"/>
          <p:cNvSpPr txBox="1">
            <a:spLocks noChangeArrowheads="1"/>
          </p:cNvSpPr>
          <p:nvPr/>
        </p:nvSpPr>
        <p:spPr bwMode="auto">
          <a:xfrm>
            <a:off x="7072742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電機工程系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陳偉斌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6179909" y="5460988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6174703" y="5460986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6179910" y="5616448"/>
            <a:ext cx="779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>
                <a:solidFill>
                  <a:schemeClr val="bg1"/>
                </a:solidFill>
                <a:cs typeface="+mn-ea"/>
              </a:rPr>
              <a:t>8</a:t>
            </a:r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0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55" name="文本框 20"/>
          <p:cNvSpPr txBox="1">
            <a:spLocks noChangeArrowheads="1"/>
          </p:cNvSpPr>
          <p:nvPr/>
        </p:nvSpPr>
        <p:spPr bwMode="auto">
          <a:xfrm>
            <a:off x="7072742" y="550873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建工校區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電機工程系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藍榮得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13069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蓝色唯美PPT模板.p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55y2n3qw">
      <a:majorFont>
        <a:latin typeface="Arial" panose="020F0302020204030204"/>
        <a:ea typeface="微软雅黑"/>
        <a:cs typeface=""/>
      </a:majorFont>
      <a:minorFont>
        <a:latin typeface="Arial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3681</Words>
  <Application>Microsoft Office PowerPoint</Application>
  <PresentationFormat>寬螢幕</PresentationFormat>
  <Paragraphs>1027</Paragraphs>
  <Slides>33</Slides>
  <Notes>33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33</vt:i4>
      </vt:variant>
    </vt:vector>
  </HeadingPairs>
  <TitlesOfParts>
    <vt:vector size="38" baseType="lpstr">
      <vt:lpstr>微软雅黑</vt:lpstr>
      <vt:lpstr>宋体</vt:lpstr>
      <vt:lpstr>Arial</vt:lpstr>
      <vt:lpstr>Calibri</vt:lpstr>
      <vt:lpstr>第一PPT，www.1ppt.com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多边形</dc:title>
  <dc:creator/>
  <cp:keywords>www.1ppt.com</cp:keywords>
  <dc:description>www.1ppt.com</dc:description>
  <cp:lastModifiedBy/>
  <cp:revision>1</cp:revision>
  <dcterms:created xsi:type="dcterms:W3CDTF">2017-04-09T07:03:53Z</dcterms:created>
  <dcterms:modified xsi:type="dcterms:W3CDTF">2020-05-14T06:32:29Z</dcterms:modified>
</cp:coreProperties>
</file>